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87"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81" r:id="rId28"/>
    <p:sldId id="282" r:id="rId29"/>
    <p:sldId id="283" r:id="rId30"/>
    <p:sldId id="285" r:id="rId31"/>
  </p:sldIdLst>
  <p:sldSz cx="18288000" cy="10287000"/>
  <p:notesSz cx="6858000" cy="9144000"/>
  <p:embeddedFontLst>
    <p:embeddedFont>
      <p:font typeface="MetaBlackCE" panose="020B0604020202020204" charset="0"/>
      <p:regular r:id="rId33"/>
      <p:bold r:id="rId34"/>
      <p:italic r:id="rId35"/>
      <p:boldItalic r:id="rId36"/>
    </p:embeddedFont>
    <p:embeddedFont>
      <p:font typeface="MetaPro" panose="020B0604020202020204" charset="0"/>
      <p:regular r:id="rId37"/>
    </p:embeddedFont>
    <p:embeddedFont>
      <p:font typeface="MetaPro Bold" panose="020B0604020202020204" charset="0"/>
      <p:regular r:id="rId38"/>
      <p:bold r:id="rId39"/>
    </p:embeddedFont>
    <p:embeddedFont>
      <p:font typeface="MetaPro Heavy" panose="020B0604020202020204" charset="0"/>
      <p:regular r:id="rId4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033" autoAdjust="0"/>
  </p:normalViewPr>
  <p:slideViewPr>
    <p:cSldViewPr>
      <p:cViewPr>
        <p:scale>
          <a:sx n="50" d="100"/>
          <a:sy n="50" d="100"/>
        </p:scale>
        <p:origin x="931" y="12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B0E95-513B-A245-8202-020F2FCB6CB7}" type="datetimeFigureOut">
              <a:rPr lang="cs-CZ" smtClean="0"/>
              <a:t>05.11.2024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1B1A46-527A-3D42-AB5C-6FB05827EE58}" type="slidenum">
              <a:rPr lang="cs-CZ" smtClean="0"/>
              <a:t>‹#›</a:t>
            </a:fld>
            <a:endParaRPr lang="cs-CZ"/>
          </a:p>
        </p:txBody>
      </p:sp>
    </p:spTree>
    <p:extLst>
      <p:ext uri="{BB962C8B-B14F-4D97-AF65-F5344CB8AC3E}">
        <p14:creationId xmlns:p14="http://schemas.microsoft.com/office/powerpoint/2010/main" val="232413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pcC-y8hWxmA&amp;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a:t>Tato prezentace slouží jako příklad prezentace pro </a:t>
            </a:r>
            <a:r>
              <a:rPr lang="cs-CZ" baseline="0" dirty="0" err="1"/>
              <a:t>dofáky</a:t>
            </a:r>
            <a:r>
              <a:rPr lang="cs-CZ" baseline="0" dirty="0"/>
              <a:t>, je možné s ní pracovat jakkoli jinak, využívat její grafiku nebo jen </a:t>
            </a:r>
            <a:r>
              <a:rPr lang="cs-CZ" baseline="0"/>
              <a:t>některé snímky. </a:t>
            </a:r>
          </a:p>
          <a:p>
            <a:r>
              <a:rPr lang="cs-CZ" baseline="0" dirty="0" err="1"/>
              <a:t>DofE</a:t>
            </a:r>
            <a:r>
              <a:rPr lang="cs-CZ" baseline="0" dirty="0"/>
              <a:t> je zkratka Mezinárodní ceny vévody z Edinburghu.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err="1"/>
              <a:t>DofE</a:t>
            </a:r>
            <a:r>
              <a:rPr lang="cs-CZ" baseline="0" dirty="0"/>
              <a:t> je vzdělávací p</a:t>
            </a:r>
            <a:r>
              <a:rPr lang="cs-CZ" dirty="0"/>
              <a:t>rogram pro všechny mladé</a:t>
            </a:r>
            <a:r>
              <a:rPr lang="cs-CZ" baseline="0" dirty="0"/>
              <a:t> lidi od 13 do 24 let. </a:t>
            </a:r>
            <a:endParaRPr lang="cs-CZ" dirty="0"/>
          </a:p>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1</a:t>
            </a:fld>
            <a:endParaRPr lang="cs-CZ"/>
          </a:p>
        </p:txBody>
      </p:sp>
    </p:spTree>
    <p:extLst>
      <p:ext uri="{BB962C8B-B14F-4D97-AF65-F5344CB8AC3E}">
        <p14:creationId xmlns:p14="http://schemas.microsoft.com/office/powerpoint/2010/main" val="2430906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Příklady </a:t>
            </a:r>
            <a:r>
              <a:rPr lang="cs-CZ" dirty="0" err="1"/>
              <a:t>aktivt</a:t>
            </a:r>
            <a:r>
              <a:rPr lang="cs-CZ" dirty="0"/>
              <a:t>, lze zmínit cokoli dalšího. </a:t>
            </a:r>
          </a:p>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12</a:t>
            </a:fld>
            <a:endParaRPr lang="cs-CZ"/>
          </a:p>
        </p:txBody>
      </p:sp>
    </p:spTree>
    <p:extLst>
      <p:ext uri="{BB962C8B-B14F-4D97-AF65-F5344CB8AC3E}">
        <p14:creationId xmlns:p14="http://schemas.microsoft.com/office/powerpoint/2010/main" val="137692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a:t>V rámci dovednosti si studenti mohou vybrat cokoli, co rozvíjí jejich zájem, talent, kreativitu. </a:t>
            </a:r>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a:t>U dovednosti jsem si vybrali hru na hudební nástroj, opět je možné se zeptat, zda někdo na něco hraje (podle zaměření školy, lze zvolit jinou aktivitu). Dovednost může být cokoli (vaření, včelaření, programování, moderování, žonglování, chov lam, psaní do školního časopisu, četba, výtvarné aktivity, cizí jazyky….) Mohou si jako rozvoj dovednosti vybrat jakýkoli školní předmět nebo téma.</a:t>
            </a:r>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a:t>Co si účastníci vybírají nejčastěji? Nejčastěji si studenti vybírají cizí jazyky. Velmi oblíbené je také vaření/pečení, čtení a samozřejmě hra na nástroj.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a:t>Vysvětlit, že aktivity lze navázat na zájmy, případně budoucí studium (např. budoucí medici si jako dovednost volí latinu, chodí </a:t>
            </a:r>
            <a:r>
              <a:rPr lang="cs-CZ" baseline="0" dirty="0" err="1"/>
              <a:t>dobrovolničit</a:t>
            </a:r>
            <a:r>
              <a:rPr lang="cs-CZ" baseline="0" dirty="0"/>
              <a:t> do nemocnic nebo pro Český Červený kříž, budoucí psychologové si vybírají dobrovolnictví práci s lidmi, v dovednosti si dávají za cíl přečíst si nějaké psychologické knihy apod.)  apod.)</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13</a:t>
            </a:fld>
            <a:endParaRPr lang="cs-CZ"/>
          </a:p>
        </p:txBody>
      </p:sp>
    </p:spTree>
    <p:extLst>
      <p:ext uri="{BB962C8B-B14F-4D97-AF65-F5344CB8AC3E}">
        <p14:creationId xmlns:p14="http://schemas.microsoft.com/office/powerpoint/2010/main" val="610151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 možné se zeptat studentů, </a:t>
            </a:r>
            <a:r>
              <a:rPr lang="cs-CZ" baseline="0" dirty="0"/>
              <a:t>co je dobrovolnictví. Dobrovolnictví je činnost, kterou dělají ve svém volném čase bez nároku na odměnu a přitom je to prospěšné </a:t>
            </a:r>
            <a:r>
              <a:rPr lang="cs-CZ" b="1" baseline="0" dirty="0"/>
              <a:t>lidem, komunitě, zvířatům nebo přírodě. </a:t>
            </a:r>
            <a:endParaRPr lang="cs-CZ" baseline="0" dirty="0"/>
          </a:p>
          <a:p>
            <a:r>
              <a:rPr lang="cs-CZ" baseline="0" dirty="0"/>
              <a:t>Co si </a:t>
            </a:r>
            <a:r>
              <a:rPr lang="cs-CZ" baseline="0" dirty="0" err="1"/>
              <a:t>dofáci</a:t>
            </a:r>
            <a:r>
              <a:rPr lang="cs-CZ" baseline="0" dirty="0"/>
              <a:t> vybírají nejčastěji?  Je to doučování. Dále je populární  sběr odpadků v přírodě, návštěva  domovů pro seniory, venčení psů z útulku, výpomoc ve sportovních oddílech nebo skautských </a:t>
            </a:r>
            <a:r>
              <a:rPr lang="cs-CZ" baseline="0" dirty="0" err="1"/>
              <a:t>oddlíech</a:t>
            </a:r>
            <a:r>
              <a:rPr lang="cs-CZ" baseline="0" dirty="0"/>
              <a:t>,. Za komunitu je považována třeba škola (mohou pomáhat v družině, ve školní knihovně, zalívat kytky ve škole apod.) nebo třeba skauti, dobrovolní hasiči, církevní organizace apod. </a:t>
            </a:r>
          </a:p>
          <a:p>
            <a:r>
              <a:rPr lang="cs-CZ" baseline="0" dirty="0"/>
              <a:t>je možné zmínit, že aktivity lze navázat na zájmy, případně budoucí studium (např. budoucí medici chodí </a:t>
            </a:r>
            <a:r>
              <a:rPr lang="cs-CZ" baseline="0" dirty="0" err="1"/>
              <a:t>dobrovolničit</a:t>
            </a:r>
            <a:r>
              <a:rPr lang="cs-CZ" baseline="0" dirty="0"/>
              <a:t> do nemocnic nebo pro Český Červený kříž, budoucí psychologové si vybírají dobrovolnictví práci s lidmi apod.)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baseline="0" dirty="0"/>
          </a:p>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15</a:t>
            </a:fld>
            <a:endParaRPr lang="cs-CZ"/>
          </a:p>
        </p:txBody>
      </p:sp>
    </p:spTree>
    <p:extLst>
      <p:ext uri="{BB962C8B-B14F-4D97-AF65-F5344CB8AC3E}">
        <p14:creationId xmlns:p14="http://schemas.microsoft.com/office/powerpoint/2010/main" val="1594662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horní fotce je Kuba, který značku pro Klub českých turistů. </a:t>
            </a:r>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16</a:t>
            </a:fld>
            <a:endParaRPr lang="cs-CZ"/>
          </a:p>
        </p:txBody>
      </p:sp>
    </p:spTree>
    <p:extLst>
      <p:ext uri="{BB962C8B-B14F-4D97-AF65-F5344CB8AC3E}">
        <p14:creationId xmlns:p14="http://schemas.microsoft.com/office/powerpoint/2010/main" val="1342224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a:t>A pak stručně vysvětlím o čem je dobrodružná expedice (má 4-8 členů, nějaký vzdělávací cíl, jdou se svými kamarády do přírody se stanem, spacákem, </a:t>
            </a:r>
            <a:r>
              <a:rPr lang="cs-CZ" baseline="0" dirty="0" err="1"/>
              <a:t>karimantami</a:t>
            </a:r>
            <a:r>
              <a:rPr lang="cs-CZ" baseline="0" dirty="0"/>
              <a:t>) Bývá to největší zážitek. Více řekne ambasador. Typicky probíhají pěší expedice, ale mohou si zvolit i jinou formu (měli jsme i expedici na koních) </a:t>
            </a:r>
          </a:p>
          <a:p>
            <a:r>
              <a:rPr lang="cs-CZ" baseline="0" dirty="0"/>
              <a:t>Pokud se mnou není ambasador nebo pokud zbyde čas a účastníci chtěli vědět, jak expedice vypadá, pak mám v zásobě toto video: </a:t>
            </a:r>
            <a:r>
              <a:rPr lang="cs-CZ" dirty="0">
                <a:hlinkClick r:id="rId3"/>
              </a:rPr>
              <a:t>https://www.youtube.com/watch?v=pcC-y8hWxmA&amp;t=</a:t>
            </a:r>
            <a:endParaRPr lang="cs-CZ" baseline="0" dirty="0"/>
          </a:p>
          <a:p>
            <a:endParaRPr lang="cs-CZ" dirty="0"/>
          </a:p>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17</a:t>
            </a:fld>
            <a:endParaRPr lang="cs-CZ"/>
          </a:p>
        </p:txBody>
      </p:sp>
    </p:spTree>
    <p:extLst>
      <p:ext uri="{BB962C8B-B14F-4D97-AF65-F5344CB8AC3E}">
        <p14:creationId xmlns:p14="http://schemas.microsoft.com/office/powerpoint/2010/main" val="1589706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Shrnutí. Je jenom na </a:t>
            </a:r>
            <a:r>
              <a:rPr lang="cs-CZ" dirty="0" err="1"/>
              <a:t>účastnícich</a:t>
            </a:r>
            <a:r>
              <a:rPr lang="cs-CZ" dirty="0"/>
              <a:t> jaké aktivity si vyberou, ale</a:t>
            </a:r>
            <a:r>
              <a:rPr lang="cs-CZ" baseline="0" dirty="0"/>
              <a:t> </a:t>
            </a:r>
            <a:r>
              <a:rPr lang="cs-CZ" b="1" baseline="0" dirty="0"/>
              <a:t>musí absolvovat všechny sekce</a:t>
            </a:r>
            <a:r>
              <a:rPr lang="cs-CZ" baseline="0" dirty="0"/>
              <a:t> (pohyb, dovednost, dobrovolnictví a expedici). V každé oblasti si stanovují cíl, svůj pokrok zapisují do aplikace a celým procesem je provází vedoucí (ideálně zmínit jméno konkrétního vedoucího, učitele na škole apod.)</a:t>
            </a:r>
          </a:p>
          <a:p>
            <a:endParaRPr lang="cs-CZ" b="1" baseline="0" dirty="0"/>
          </a:p>
          <a:p>
            <a:r>
              <a:rPr lang="cs-CZ" b="1" baseline="0" dirty="0"/>
              <a:t>Certifikát, </a:t>
            </a:r>
            <a:r>
              <a:rPr lang="cs-CZ" b="0" baseline="0" dirty="0"/>
              <a:t>který absolventi dostanou </a:t>
            </a:r>
            <a:r>
              <a:rPr lang="cs-CZ" b="1" baseline="0" dirty="0"/>
              <a:t>dokazuje, že jsou vytrvalí, samostatní, zodpovědní, nebojí se zkoušet nové věci a že: </a:t>
            </a:r>
          </a:p>
          <a:p>
            <a:pPr marL="228600" indent="-228600">
              <a:buAutoNum type="alphaLcParenR"/>
            </a:pPr>
            <a:r>
              <a:rPr lang="cs-CZ" b="0" baseline="0" dirty="0"/>
              <a:t>Umí pracovat na své </a:t>
            </a:r>
            <a:r>
              <a:rPr lang="cs-CZ" b="1" baseline="0" dirty="0"/>
              <a:t>fyzické kondici</a:t>
            </a:r>
          </a:p>
          <a:p>
            <a:pPr marL="228600" indent="-228600">
              <a:buAutoNum type="alphaLcParenR"/>
            </a:pPr>
            <a:r>
              <a:rPr lang="cs-CZ" b="0" baseline="0" dirty="0"/>
              <a:t>Umí se </a:t>
            </a:r>
            <a:r>
              <a:rPr lang="cs-CZ" b="1" baseline="0" dirty="0"/>
              <a:t>dlouhodobě věnovat nějakému zájmu</a:t>
            </a:r>
          </a:p>
          <a:p>
            <a:pPr marL="228600" indent="-228600">
              <a:buAutoNum type="alphaLcParenR"/>
            </a:pPr>
            <a:r>
              <a:rPr lang="cs-CZ" b="0" baseline="0" dirty="0"/>
              <a:t>Umí si</a:t>
            </a:r>
            <a:r>
              <a:rPr lang="cs-CZ" b="1" baseline="0" dirty="0"/>
              <a:t> všímat problémů </a:t>
            </a:r>
            <a:r>
              <a:rPr lang="cs-CZ" b="0" baseline="0" dirty="0"/>
              <a:t>ve svém okolí a </a:t>
            </a:r>
            <a:r>
              <a:rPr lang="cs-CZ" b="1" baseline="0" dirty="0"/>
              <a:t>aktivně je řešit, nebýt lhostejní </a:t>
            </a:r>
            <a:r>
              <a:rPr lang="cs-CZ" b="0" baseline="0" dirty="0"/>
              <a:t>ke svému okolí</a:t>
            </a:r>
          </a:p>
          <a:p>
            <a:pPr marL="228600" indent="-228600">
              <a:buAutoNum type="alphaLcParenR"/>
            </a:pPr>
            <a:r>
              <a:rPr lang="cs-CZ" b="0" baseline="0" dirty="0"/>
              <a:t>Díky tomu, že zvládli expedici dokazují, </a:t>
            </a:r>
            <a:r>
              <a:rPr lang="cs-CZ" b="1" baseline="0" dirty="0"/>
              <a:t>že umí pracovat v týmu, plánovat, komunikovat, řešit nečekané situace, vystoupit z komfortní </a:t>
            </a:r>
            <a:r>
              <a:rPr lang="cs-CZ" b="1" baseline="0" dirty="0" err="1"/>
              <a:t>zony</a:t>
            </a:r>
            <a:endParaRPr lang="cs-CZ" b="1" baseline="0" dirty="0"/>
          </a:p>
          <a:p>
            <a:pPr marL="0" indent="0">
              <a:buNone/>
            </a:pPr>
            <a:r>
              <a:rPr lang="cs-CZ" b="0" baseline="0" dirty="0"/>
              <a:t>A to jsou přesně ty soft </a:t>
            </a:r>
            <a:r>
              <a:rPr lang="cs-CZ" b="0" baseline="0" dirty="0" err="1"/>
              <a:t>skills</a:t>
            </a:r>
            <a:r>
              <a:rPr lang="cs-CZ" b="0" baseline="0" dirty="0"/>
              <a:t>, které potom oceňují zaměstnavatelé nebo univerzity. Certifikát se skvěle vyjímá také ve všech motivačních dopisech. </a:t>
            </a:r>
            <a:endParaRPr lang="cs-CZ" b="0"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19</a:t>
            </a:fld>
            <a:endParaRPr lang="cs-CZ"/>
          </a:p>
        </p:txBody>
      </p:sp>
    </p:spTree>
    <p:extLst>
      <p:ext uri="{BB962C8B-B14F-4D97-AF65-F5344CB8AC3E}">
        <p14:creationId xmlns:p14="http://schemas.microsoft.com/office/powerpoint/2010/main" val="2581690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ORB má buď desktopovou verzi nebo mobilní aplikaci. </a:t>
            </a:r>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20</a:t>
            </a:fld>
            <a:endParaRPr lang="cs-CZ"/>
          </a:p>
        </p:txBody>
      </p:sp>
    </p:spTree>
    <p:extLst>
      <p:ext uri="{BB962C8B-B14F-4D97-AF65-F5344CB8AC3E}">
        <p14:creationId xmlns:p14="http://schemas.microsoft.com/office/powerpoint/2010/main" val="2923581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21</a:t>
            </a:fld>
            <a:endParaRPr lang="cs-CZ"/>
          </a:p>
        </p:txBody>
      </p:sp>
    </p:spTree>
    <p:extLst>
      <p:ext uri="{BB962C8B-B14F-4D97-AF65-F5344CB8AC3E}">
        <p14:creationId xmlns:p14="http://schemas.microsoft.com/office/powerpoint/2010/main" val="3005523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Ceremonie</a:t>
            </a:r>
            <a:r>
              <a:rPr lang="cs-CZ" baseline="0" dirty="0"/>
              <a:t> probíhají v krásných prostorách, slavnostním způsobem. Bronzové a stříbrné se konají regionálně. Na ceremonii obdrží absolventi certifikát a odznáček.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a:t>Na fotce princ Edward, vévoda z Edinburghu, který předával zlaté certifikáty v květnu 2023. Předávajícím zlatých certifikátů bývá také britský velvyslanec (v současné době </a:t>
            </a:r>
            <a:r>
              <a:rPr lang="cs-CZ" baseline="0" dirty="0" err="1"/>
              <a:t>Matt</a:t>
            </a:r>
            <a:r>
              <a:rPr lang="cs-CZ" baseline="0" dirty="0"/>
              <a:t> </a:t>
            </a:r>
            <a:r>
              <a:rPr lang="cs-CZ" baseline="0" dirty="0" err="1"/>
              <a:t>Fields</a:t>
            </a:r>
            <a:r>
              <a:rPr lang="cs-CZ" baseline="0" dirty="0"/>
              <a:t>), </a:t>
            </a:r>
          </a:p>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23</a:t>
            </a:fld>
            <a:endParaRPr lang="cs-CZ"/>
          </a:p>
        </p:txBody>
      </p:sp>
    </p:spTree>
    <p:extLst>
      <p:ext uri="{BB962C8B-B14F-4D97-AF65-F5344CB8AC3E}">
        <p14:creationId xmlns:p14="http://schemas.microsoft.com/office/powerpoint/2010/main" val="1562513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Další informace na webu, IG, </a:t>
            </a:r>
            <a:r>
              <a:rPr lang="cs-CZ" dirty="0" err="1"/>
              <a:t>Youtube</a:t>
            </a:r>
            <a:r>
              <a:rPr lang="cs-CZ" dirty="0"/>
              <a:t>, FB nebo </a:t>
            </a:r>
            <a:r>
              <a:rPr lang="cs-CZ" dirty="0" err="1"/>
              <a:t>LinkedInu</a:t>
            </a:r>
            <a:r>
              <a:rPr lang="cs-CZ" dirty="0"/>
              <a:t>. </a:t>
            </a:r>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24</a:t>
            </a:fld>
            <a:endParaRPr lang="cs-CZ"/>
          </a:p>
        </p:txBody>
      </p:sp>
    </p:spTree>
    <p:extLst>
      <p:ext uri="{BB962C8B-B14F-4D97-AF65-F5344CB8AC3E}">
        <p14:creationId xmlns:p14="http://schemas.microsoft.com/office/powerpoint/2010/main" val="2592354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Co je </a:t>
            </a:r>
            <a:r>
              <a:rPr lang="cs-CZ" dirty="0" err="1"/>
              <a:t>DofE</a:t>
            </a:r>
            <a:r>
              <a:rPr lang="cs-CZ" dirty="0"/>
              <a:t>? </a:t>
            </a:r>
            <a:r>
              <a:rPr lang="cs-CZ" dirty="0" err="1"/>
              <a:t>DofE</a:t>
            </a:r>
            <a:r>
              <a:rPr lang="cs-CZ" baseline="0" dirty="0"/>
              <a:t> jej program, který účastníkům umožňuje dělat to, co je baví a získat za to prestižní a mezinárodně uznávaný certifikát. </a:t>
            </a:r>
          </a:p>
          <a:p>
            <a:r>
              <a:rPr lang="cs-CZ" baseline="0" dirty="0"/>
              <a:t>Lze také říci jak dlouho je organizace zapojena, kolik absolventů již mají, či zmínit cokoli zajímavého. </a:t>
            </a:r>
          </a:p>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2</a:t>
            </a:fld>
            <a:endParaRPr lang="cs-CZ"/>
          </a:p>
        </p:txBody>
      </p:sp>
    </p:spTree>
    <p:extLst>
      <p:ext uri="{BB962C8B-B14F-4D97-AF65-F5344CB8AC3E}">
        <p14:creationId xmlns:p14="http://schemas.microsoft.com/office/powerpoint/2010/main" val="1859751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Zde vložte informace o tom, kdo se programu v organizaci věnuje, kdy je první schůzka zájemců, jaké jsou další kroky pro zapojení do programu apod. </a:t>
            </a:r>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25</a:t>
            </a:fld>
            <a:endParaRPr lang="cs-CZ"/>
          </a:p>
        </p:txBody>
      </p:sp>
    </p:spTree>
    <p:extLst>
      <p:ext uri="{BB962C8B-B14F-4D97-AF65-F5344CB8AC3E}">
        <p14:creationId xmlns:p14="http://schemas.microsoft.com/office/powerpoint/2010/main" val="705697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Shrnutí celého procesu</a:t>
            </a:r>
          </a:p>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26</a:t>
            </a:fld>
            <a:endParaRPr lang="cs-CZ"/>
          </a:p>
        </p:txBody>
      </p:sp>
    </p:spTree>
    <p:extLst>
      <p:ext uri="{BB962C8B-B14F-4D97-AF65-F5344CB8AC3E}">
        <p14:creationId xmlns:p14="http://schemas.microsoft.com/office/powerpoint/2010/main" val="3711341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27</a:t>
            </a:fld>
            <a:endParaRPr lang="cs-CZ"/>
          </a:p>
        </p:txBody>
      </p:sp>
    </p:spTree>
    <p:extLst>
      <p:ext uri="{BB962C8B-B14F-4D97-AF65-F5344CB8AC3E}">
        <p14:creationId xmlns:p14="http://schemas.microsoft.com/office/powerpoint/2010/main" val="244278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protože</a:t>
            </a:r>
          </a:p>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4</a:t>
            </a:fld>
            <a:endParaRPr lang="cs-CZ"/>
          </a:p>
        </p:txBody>
      </p:sp>
    </p:spTree>
    <p:extLst>
      <p:ext uri="{BB962C8B-B14F-4D97-AF65-F5344CB8AC3E}">
        <p14:creationId xmlns:p14="http://schemas.microsoft.com/office/powerpoint/2010/main" val="834751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Každý účastník si sestavuje svůj jedinečný program, on sám se rozhoduje jaké konkrétní aktivity zvolí</a:t>
            </a:r>
          </a:p>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5</a:t>
            </a:fld>
            <a:endParaRPr lang="cs-CZ"/>
          </a:p>
        </p:txBody>
      </p:sp>
    </p:spTree>
    <p:extLst>
      <p:ext uri="{BB962C8B-B14F-4D97-AF65-F5344CB8AC3E}">
        <p14:creationId xmlns:p14="http://schemas.microsoft.com/office/powerpoint/2010/main" val="158388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 na </a:t>
            </a:r>
            <a:r>
              <a:rPr lang="cs-CZ" dirty="0" err="1"/>
              <a:t>účasníkovi</a:t>
            </a:r>
            <a:r>
              <a:rPr lang="cs-CZ" dirty="0"/>
              <a:t>,</a:t>
            </a:r>
            <a:r>
              <a:rPr lang="cs-CZ" baseline="0" dirty="0"/>
              <a:t> kdy s programem začne, jaké aktivity si vybere a jak dlouho se programu bude věnovat. </a:t>
            </a:r>
          </a:p>
          <a:p>
            <a:r>
              <a:rPr lang="cs-CZ" baseline="0" dirty="0"/>
              <a:t>…A díky tomu… </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6</a:t>
            </a:fld>
            <a:endParaRPr lang="cs-CZ"/>
          </a:p>
        </p:txBody>
      </p:sp>
    </p:spTree>
    <p:extLst>
      <p:ext uri="{BB962C8B-B14F-4D97-AF65-F5344CB8AC3E}">
        <p14:creationId xmlns:p14="http://schemas.microsoft.com/office/powerpoint/2010/main" val="1044047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Je jedno jaké má účastník známky, jaký studuje obor, či ročník. Z</a:t>
            </a:r>
            <a:r>
              <a:rPr lang="cs-CZ" baseline="0" dirty="0"/>
              <a:t>apojit se může úplně každý od 13 let. </a:t>
            </a:r>
            <a:endParaRPr lang="cs-CZ" dirty="0"/>
          </a:p>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7</a:t>
            </a:fld>
            <a:endParaRPr lang="cs-CZ"/>
          </a:p>
        </p:txBody>
      </p:sp>
    </p:spTree>
    <p:extLst>
      <p:ext uri="{BB962C8B-B14F-4D97-AF65-F5344CB8AC3E}">
        <p14:creationId xmlns:p14="http://schemas.microsoft.com/office/powerpoint/2010/main" val="119052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Účastnici zjistí co je baví nebo</a:t>
            </a:r>
            <a:r>
              <a:rPr lang="cs-CZ" baseline="0" dirty="0"/>
              <a:t> nebaví a </a:t>
            </a:r>
            <a:r>
              <a:rPr lang="cs-CZ" dirty="0"/>
              <a:t> třeba jim </a:t>
            </a:r>
            <a:r>
              <a:rPr lang="cs-CZ" dirty="0" err="1"/>
              <a:t>DofE</a:t>
            </a:r>
            <a:r>
              <a:rPr lang="cs-CZ" dirty="0"/>
              <a:t> pomůže se rozhodnout, na který</a:t>
            </a:r>
            <a:r>
              <a:rPr lang="cs-CZ" baseline="0" dirty="0"/>
              <a:t> obor</a:t>
            </a:r>
            <a:r>
              <a:rPr lang="cs-CZ" dirty="0"/>
              <a:t> se vydat</a:t>
            </a:r>
            <a:r>
              <a:rPr lang="cs-CZ" baseline="0" dirty="0"/>
              <a:t> </a:t>
            </a:r>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8</a:t>
            </a:fld>
            <a:endParaRPr lang="cs-CZ"/>
          </a:p>
        </p:txBody>
      </p:sp>
    </p:spTree>
    <p:extLst>
      <p:ext uri="{BB962C8B-B14F-4D97-AF65-F5344CB8AC3E}">
        <p14:creationId xmlns:p14="http://schemas.microsoft.com/office/powerpoint/2010/main" val="1576928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Rozhodně se ale </a:t>
            </a:r>
            <a:r>
              <a:rPr lang="cs-CZ" dirty="0" err="1"/>
              <a:t>dofáci</a:t>
            </a:r>
            <a:r>
              <a:rPr lang="cs-CZ" dirty="0"/>
              <a:t> nebudou nudit, největší zážitky pak většinou přinášejí expedice, které jsou nedílnou součástí programu </a:t>
            </a:r>
            <a:r>
              <a:rPr lang="cs-CZ" dirty="0" err="1"/>
              <a:t>DofE</a:t>
            </a:r>
            <a:r>
              <a:rPr lang="cs-CZ" dirty="0"/>
              <a:t>. </a:t>
            </a:r>
          </a:p>
          <a:p>
            <a:endParaRPr lang="cs-CZ" dirty="0"/>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9</a:t>
            </a:fld>
            <a:endParaRPr lang="cs-CZ"/>
          </a:p>
        </p:txBody>
      </p:sp>
    </p:spTree>
    <p:extLst>
      <p:ext uri="{BB962C8B-B14F-4D97-AF65-F5344CB8AC3E}">
        <p14:creationId xmlns:p14="http://schemas.microsoft.com/office/powerpoint/2010/main" val="2807623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První oblastí je pohyb. V rámci pohybu si účastníci mohou vybrat jakoukoli aktivitu, která rozvíjí fyzickou kondici. </a:t>
            </a:r>
          </a:p>
          <a:p>
            <a:r>
              <a:rPr lang="cs-CZ" dirty="0"/>
              <a:t>U tohoto slajdu je možné se zeptat, zda někdo již</a:t>
            </a:r>
            <a:r>
              <a:rPr lang="cs-CZ" baseline="0" dirty="0"/>
              <a:t> sportuje a nechat posluchače říct, co dělají. Poté,  co vyjmenují pár příkladů, je možné navázat tím, že tyto aktivity si lze zvolit také v </a:t>
            </a:r>
            <a:r>
              <a:rPr lang="cs-CZ" baseline="0" dirty="0" err="1"/>
              <a:t>DofE</a:t>
            </a:r>
            <a:r>
              <a:rPr lang="cs-CZ" baseline="0" dirty="0"/>
              <a:t>.  Rovněž je možné se posluchačů zeptat, že je nejčastěji vybíraný sport (obecně je to běh, pak také chůze, posilovna  a jóga). Je možné zdůraznit, že mohou pokračovat v tom, co už dělají </a:t>
            </a:r>
          </a:p>
          <a:p>
            <a:r>
              <a:rPr lang="cs-CZ" baseline="0" dirty="0"/>
              <a:t>nebo klidně vyzkoušet cokoli nového. </a:t>
            </a:r>
          </a:p>
          <a:p>
            <a:r>
              <a:rPr lang="cs-CZ" baseline="0" dirty="0"/>
              <a:t>U na středních školách může být skvělým příkladem pohybu chození do tanečních. Pokud jsou na škole nějaké oblíbené kroužky, je možné zdůraznit i je. </a:t>
            </a:r>
          </a:p>
          <a:p>
            <a:r>
              <a:rPr lang="cs-CZ" baseline="0" dirty="0"/>
              <a:t>Pro posluchače, kteří se děsí, že by museli podávat velké sportovní výkony, je možné zdůraznit, že toto není v </a:t>
            </a:r>
            <a:r>
              <a:rPr lang="cs-CZ" baseline="0" dirty="0" err="1"/>
              <a:t>DofE</a:t>
            </a:r>
            <a:r>
              <a:rPr lang="cs-CZ" baseline="0" dirty="0"/>
              <a:t> potřeba.  Lze i zvolit i chůzi a jít jednou týdně na procházku. </a:t>
            </a:r>
          </a:p>
          <a:p>
            <a:r>
              <a:rPr lang="cs-CZ" baseline="0" dirty="0"/>
              <a:t>Nelze uznat šachy, šipky, kulečník (ty lze uznat v dovednosti) </a:t>
            </a:r>
          </a:p>
        </p:txBody>
      </p:sp>
      <p:sp>
        <p:nvSpPr>
          <p:cNvPr id="4" name="Zástupný symbol pro číslo snímku 3"/>
          <p:cNvSpPr>
            <a:spLocks noGrp="1"/>
          </p:cNvSpPr>
          <p:nvPr>
            <p:ph type="sldNum" sz="quarter" idx="5"/>
          </p:nvPr>
        </p:nvSpPr>
        <p:spPr/>
        <p:txBody>
          <a:bodyPr/>
          <a:lstStyle/>
          <a:p>
            <a:fld id="{281B1A46-527A-3D42-AB5C-6FB05827EE58}" type="slidenum">
              <a:rPr lang="cs-CZ" smtClean="0"/>
              <a:t>11</a:t>
            </a:fld>
            <a:endParaRPr lang="cs-CZ"/>
          </a:p>
        </p:txBody>
      </p:sp>
    </p:spTree>
    <p:extLst>
      <p:ext uri="{BB962C8B-B14F-4D97-AF65-F5344CB8AC3E}">
        <p14:creationId xmlns:p14="http://schemas.microsoft.com/office/powerpoint/2010/main" val="360806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sv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68.pn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png"/><Relationship Id="rId15" Type="http://schemas.openxmlformats.org/officeDocument/2006/relationships/image" Target="../media/image80.svg"/><Relationship Id="rId10" Type="http://schemas.openxmlformats.org/officeDocument/2006/relationships/image" Target="../media/image75.png"/><Relationship Id="rId4" Type="http://schemas.openxmlformats.org/officeDocument/2006/relationships/image" Target="../media/image69.svg"/><Relationship Id="rId9" Type="http://schemas.openxmlformats.org/officeDocument/2006/relationships/image" Target="../media/image74.svg"/><Relationship Id="rId1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2.sv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95085" y="0"/>
            <a:ext cx="10392915" cy="10287000"/>
          </a:xfrm>
          <a:custGeom>
            <a:avLst/>
            <a:gdLst/>
            <a:ahLst/>
            <a:cxnLst/>
            <a:rect l="l" t="t" r="r" b="b"/>
            <a:pathLst>
              <a:path w="10392915" h="10287000">
                <a:moveTo>
                  <a:pt x="0" y="0"/>
                </a:moveTo>
                <a:lnTo>
                  <a:pt x="10392915" y="0"/>
                </a:lnTo>
                <a:lnTo>
                  <a:pt x="10392915" y="10287000"/>
                </a:lnTo>
                <a:lnTo>
                  <a:pt x="0" y="10287000"/>
                </a:lnTo>
                <a:lnTo>
                  <a:pt x="0" y="0"/>
                </a:lnTo>
                <a:close/>
              </a:path>
            </a:pathLst>
          </a:custGeom>
          <a:blipFill>
            <a:blip r:embed="rId3"/>
            <a:stretch>
              <a:fillRect t="-1231"/>
            </a:stretch>
          </a:blipFill>
        </p:spPr>
        <p:txBody>
          <a:bodyPr/>
          <a:lstStyle/>
          <a:p>
            <a:endParaRPr lang="cs-CZ"/>
          </a:p>
        </p:txBody>
      </p:sp>
      <p:sp>
        <p:nvSpPr>
          <p:cNvPr id="3" name="TextBox 3"/>
          <p:cNvSpPr txBox="1"/>
          <p:nvPr/>
        </p:nvSpPr>
        <p:spPr>
          <a:xfrm>
            <a:off x="1028700" y="2962275"/>
            <a:ext cx="8538131" cy="3535583"/>
          </a:xfrm>
          <a:prstGeom prst="rect">
            <a:avLst/>
          </a:prstGeom>
        </p:spPr>
        <p:txBody>
          <a:bodyPr lIns="0" tIns="0" rIns="0" bIns="0" rtlCol="0" anchor="t">
            <a:spAutoFit/>
          </a:bodyPr>
          <a:lstStyle/>
          <a:p>
            <a:pPr algn="l">
              <a:lnSpc>
                <a:spcPts val="13999"/>
              </a:lnSpc>
            </a:pPr>
            <a:r>
              <a:rPr lang="en-US" sz="9999" b="1" dirty="0">
                <a:solidFill>
                  <a:srgbClr val="872881"/>
                </a:solidFill>
                <a:latin typeface="MetaPro Heavy"/>
                <a:ea typeface="MetaPro Heavy"/>
                <a:cs typeface="MetaPro Heavy"/>
                <a:sym typeface="MetaPro Heavy"/>
              </a:rPr>
              <a:t>DofE</a:t>
            </a:r>
          </a:p>
          <a:p>
            <a:pPr algn="l">
              <a:lnSpc>
                <a:spcPts val="7000"/>
              </a:lnSpc>
            </a:pPr>
            <a:r>
              <a:rPr lang="en-US" sz="5000" b="1" dirty="0">
                <a:solidFill>
                  <a:srgbClr val="33297D"/>
                </a:solidFill>
                <a:latin typeface="MetaPro Heavy"/>
                <a:ea typeface="MetaPro Heavy"/>
                <a:cs typeface="MetaPro Heavy"/>
                <a:sym typeface="MetaPro Heavy"/>
              </a:rPr>
              <a:t>MEZINÁRODNÍ CENA </a:t>
            </a:r>
          </a:p>
          <a:p>
            <a:pPr algn="l">
              <a:lnSpc>
                <a:spcPts val="7000"/>
              </a:lnSpc>
            </a:pPr>
            <a:r>
              <a:rPr lang="en-US" sz="5000" b="1" dirty="0">
                <a:solidFill>
                  <a:srgbClr val="33297D"/>
                </a:solidFill>
                <a:latin typeface="MetaPro Heavy"/>
                <a:ea typeface="MetaPro Heavy"/>
                <a:cs typeface="MetaPro Heavy"/>
                <a:sym typeface="MetaPro Heavy"/>
              </a:rPr>
              <a:t>VÉVODY Z EDINBURGHU</a:t>
            </a:r>
          </a:p>
        </p:txBody>
      </p:sp>
      <p:sp>
        <p:nvSpPr>
          <p:cNvPr id="4" name="Freeform 4"/>
          <p:cNvSpPr/>
          <p:nvPr/>
        </p:nvSpPr>
        <p:spPr>
          <a:xfrm>
            <a:off x="1028700" y="7820891"/>
            <a:ext cx="4762500" cy="1437409"/>
          </a:xfrm>
          <a:custGeom>
            <a:avLst/>
            <a:gdLst/>
            <a:ahLst/>
            <a:cxnLst/>
            <a:rect l="l" t="t" r="r" b="b"/>
            <a:pathLst>
              <a:path w="4762500" h="1437409">
                <a:moveTo>
                  <a:pt x="0" y="0"/>
                </a:moveTo>
                <a:lnTo>
                  <a:pt x="4762500" y="0"/>
                </a:lnTo>
                <a:lnTo>
                  <a:pt x="4762500" y="1437409"/>
                </a:lnTo>
                <a:lnTo>
                  <a:pt x="0" y="14374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cs-CZ"/>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2DD58A1-14CD-027B-87B6-3E492A515C05}"/>
              </a:ext>
            </a:extLst>
          </p:cNvPr>
          <p:cNvPicPr>
            <a:picLocks noChangeAspect="1"/>
          </p:cNvPicPr>
          <p:nvPr/>
        </p:nvPicPr>
        <p:blipFill>
          <a:blip r:embed="rId2"/>
          <a:stretch>
            <a:fillRect/>
          </a:stretch>
        </p:blipFill>
        <p:spPr>
          <a:xfrm>
            <a:off x="27302" y="8808"/>
            <a:ext cx="18233395" cy="10269383"/>
          </a:xfrm>
          <a:prstGeom prst="rect">
            <a:avLst/>
          </a:prstGeom>
        </p:spPr>
      </p:pic>
    </p:spTree>
    <p:extLst>
      <p:ext uri="{BB962C8B-B14F-4D97-AF65-F5344CB8AC3E}">
        <p14:creationId xmlns:p14="http://schemas.microsoft.com/office/powerpoint/2010/main" val="2541295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98768" y="4415327"/>
            <a:ext cx="7490464" cy="5420845"/>
          </a:xfrm>
          <a:custGeom>
            <a:avLst/>
            <a:gdLst/>
            <a:ahLst/>
            <a:cxnLst/>
            <a:rect l="l" t="t" r="r" b="b"/>
            <a:pathLst>
              <a:path w="7490464" h="5420845">
                <a:moveTo>
                  <a:pt x="0" y="0"/>
                </a:moveTo>
                <a:lnTo>
                  <a:pt x="7490464" y="0"/>
                </a:lnTo>
                <a:lnTo>
                  <a:pt x="7490464" y="5420845"/>
                </a:lnTo>
                <a:lnTo>
                  <a:pt x="0" y="54208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3" name="TextBox 3"/>
          <p:cNvSpPr txBox="1"/>
          <p:nvPr/>
        </p:nvSpPr>
        <p:spPr>
          <a:xfrm>
            <a:off x="6875859" y="1817231"/>
            <a:ext cx="4536281" cy="1011046"/>
          </a:xfrm>
          <a:prstGeom prst="rect">
            <a:avLst/>
          </a:prstGeom>
        </p:spPr>
        <p:txBody>
          <a:bodyPr lIns="0" tIns="0" rIns="0" bIns="0" rtlCol="0" anchor="t">
            <a:spAutoFit/>
          </a:bodyPr>
          <a:lstStyle/>
          <a:p>
            <a:pPr algn="ctr">
              <a:lnSpc>
                <a:spcPts val="8400"/>
              </a:lnSpc>
            </a:pPr>
            <a:r>
              <a:rPr lang="en-US" sz="6000" b="1" spc="179" dirty="0">
                <a:solidFill>
                  <a:srgbClr val="872881"/>
                </a:solidFill>
                <a:latin typeface="MetaPro Heavy"/>
                <a:ea typeface="MetaPro Heavy"/>
                <a:cs typeface="MetaPro Heavy"/>
                <a:sym typeface="MetaPro Heavy"/>
              </a:rPr>
              <a:t>SPORTUJEŠ</a:t>
            </a:r>
            <a:r>
              <a:rPr lang="en-US" sz="6000" spc="179" dirty="0">
                <a:solidFill>
                  <a:srgbClr val="872881"/>
                </a:solidFill>
                <a:latin typeface="MetaPro Heavy"/>
                <a:ea typeface="MetaPro Heavy"/>
                <a:cs typeface="MetaPro Heavy"/>
                <a:sym typeface="MetaPro Heavy"/>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991027" cy="5143500"/>
            <a:chOff x="0" y="0"/>
            <a:chExt cx="1088489" cy="934504"/>
          </a:xfrm>
        </p:grpSpPr>
        <p:sp>
          <p:nvSpPr>
            <p:cNvPr id="3" name="Freeform 3"/>
            <p:cNvSpPr/>
            <p:nvPr/>
          </p:nvSpPr>
          <p:spPr>
            <a:xfrm>
              <a:off x="0" y="0"/>
              <a:ext cx="1088489" cy="934504"/>
            </a:xfrm>
            <a:custGeom>
              <a:avLst/>
              <a:gdLst/>
              <a:ahLst/>
              <a:cxnLst/>
              <a:rect l="l" t="t" r="r" b="b"/>
              <a:pathLst>
                <a:path w="1088489" h="934504">
                  <a:moveTo>
                    <a:pt x="0" y="0"/>
                  </a:moveTo>
                  <a:lnTo>
                    <a:pt x="1088489" y="0"/>
                  </a:lnTo>
                  <a:lnTo>
                    <a:pt x="1088489" y="934504"/>
                  </a:lnTo>
                  <a:lnTo>
                    <a:pt x="0" y="934504"/>
                  </a:lnTo>
                  <a:close/>
                </a:path>
              </a:pathLst>
            </a:custGeom>
            <a:blipFill>
              <a:blip r:embed="rId3"/>
              <a:stretch>
                <a:fillRect l="-14430" r="-14430"/>
              </a:stretch>
            </a:blipFill>
          </p:spPr>
          <p:txBody>
            <a:bodyPr/>
            <a:lstStyle/>
            <a:p>
              <a:endParaRPr lang="cs-CZ"/>
            </a:p>
          </p:txBody>
        </p:sp>
      </p:grpSp>
      <p:grpSp>
        <p:nvGrpSpPr>
          <p:cNvPr id="4" name="Group 4"/>
          <p:cNvGrpSpPr/>
          <p:nvPr/>
        </p:nvGrpSpPr>
        <p:grpSpPr>
          <a:xfrm>
            <a:off x="5991027" y="0"/>
            <a:ext cx="6283819" cy="5143500"/>
            <a:chOff x="0" y="0"/>
            <a:chExt cx="1141685" cy="934504"/>
          </a:xfrm>
        </p:grpSpPr>
        <p:sp>
          <p:nvSpPr>
            <p:cNvPr id="5" name="Freeform 5"/>
            <p:cNvSpPr/>
            <p:nvPr/>
          </p:nvSpPr>
          <p:spPr>
            <a:xfrm>
              <a:off x="0" y="0"/>
              <a:ext cx="1141685" cy="934504"/>
            </a:xfrm>
            <a:custGeom>
              <a:avLst/>
              <a:gdLst/>
              <a:ahLst/>
              <a:cxnLst/>
              <a:rect l="l" t="t" r="r" b="b"/>
              <a:pathLst>
                <a:path w="1141685" h="934504">
                  <a:moveTo>
                    <a:pt x="0" y="0"/>
                  </a:moveTo>
                  <a:lnTo>
                    <a:pt x="1141685" y="0"/>
                  </a:lnTo>
                  <a:lnTo>
                    <a:pt x="1141685" y="934504"/>
                  </a:lnTo>
                  <a:lnTo>
                    <a:pt x="0" y="934504"/>
                  </a:lnTo>
                  <a:close/>
                </a:path>
              </a:pathLst>
            </a:custGeom>
            <a:blipFill>
              <a:blip r:embed="rId4"/>
              <a:stretch>
                <a:fillRect l="-11428" r="-11428"/>
              </a:stretch>
            </a:blipFill>
          </p:spPr>
          <p:txBody>
            <a:bodyPr/>
            <a:lstStyle/>
            <a:p>
              <a:endParaRPr lang="cs-CZ"/>
            </a:p>
          </p:txBody>
        </p:sp>
      </p:grpSp>
      <p:grpSp>
        <p:nvGrpSpPr>
          <p:cNvPr id="6" name="Group 6"/>
          <p:cNvGrpSpPr/>
          <p:nvPr/>
        </p:nvGrpSpPr>
        <p:grpSpPr>
          <a:xfrm>
            <a:off x="12274846" y="0"/>
            <a:ext cx="6013154" cy="5143500"/>
            <a:chOff x="0" y="0"/>
            <a:chExt cx="1092509" cy="934504"/>
          </a:xfrm>
        </p:grpSpPr>
        <p:sp>
          <p:nvSpPr>
            <p:cNvPr id="7" name="Freeform 7"/>
            <p:cNvSpPr/>
            <p:nvPr/>
          </p:nvSpPr>
          <p:spPr>
            <a:xfrm>
              <a:off x="0" y="0"/>
              <a:ext cx="1092509" cy="934504"/>
            </a:xfrm>
            <a:custGeom>
              <a:avLst/>
              <a:gdLst/>
              <a:ahLst/>
              <a:cxnLst/>
              <a:rect l="l" t="t" r="r" b="b"/>
              <a:pathLst>
                <a:path w="1092509" h="934504">
                  <a:moveTo>
                    <a:pt x="0" y="0"/>
                  </a:moveTo>
                  <a:lnTo>
                    <a:pt x="1092509" y="0"/>
                  </a:lnTo>
                  <a:lnTo>
                    <a:pt x="1092509" y="934504"/>
                  </a:lnTo>
                  <a:lnTo>
                    <a:pt x="0" y="934504"/>
                  </a:lnTo>
                  <a:close/>
                </a:path>
              </a:pathLst>
            </a:custGeom>
            <a:blipFill>
              <a:blip r:embed="rId5"/>
              <a:stretch>
                <a:fillRect l="-14193" r="-14193"/>
              </a:stretch>
            </a:blipFill>
          </p:spPr>
          <p:txBody>
            <a:bodyPr/>
            <a:lstStyle/>
            <a:p>
              <a:endParaRPr lang="cs-CZ"/>
            </a:p>
          </p:txBody>
        </p:sp>
      </p:grpSp>
      <p:grpSp>
        <p:nvGrpSpPr>
          <p:cNvPr id="8" name="Group 8"/>
          <p:cNvGrpSpPr/>
          <p:nvPr/>
        </p:nvGrpSpPr>
        <p:grpSpPr>
          <a:xfrm>
            <a:off x="0" y="5143500"/>
            <a:ext cx="5991027" cy="5143500"/>
            <a:chOff x="0" y="0"/>
            <a:chExt cx="1088489" cy="934504"/>
          </a:xfrm>
        </p:grpSpPr>
        <p:sp>
          <p:nvSpPr>
            <p:cNvPr id="9" name="Freeform 9"/>
            <p:cNvSpPr/>
            <p:nvPr/>
          </p:nvSpPr>
          <p:spPr>
            <a:xfrm>
              <a:off x="0" y="0"/>
              <a:ext cx="1088489" cy="934504"/>
            </a:xfrm>
            <a:custGeom>
              <a:avLst/>
              <a:gdLst/>
              <a:ahLst/>
              <a:cxnLst/>
              <a:rect l="l" t="t" r="r" b="b"/>
              <a:pathLst>
                <a:path w="1088489" h="934504">
                  <a:moveTo>
                    <a:pt x="0" y="0"/>
                  </a:moveTo>
                  <a:lnTo>
                    <a:pt x="1088489" y="0"/>
                  </a:lnTo>
                  <a:lnTo>
                    <a:pt x="1088489" y="934504"/>
                  </a:lnTo>
                  <a:lnTo>
                    <a:pt x="0" y="934504"/>
                  </a:lnTo>
                  <a:close/>
                </a:path>
              </a:pathLst>
            </a:custGeom>
            <a:blipFill>
              <a:blip r:embed="rId6"/>
              <a:stretch>
                <a:fillRect l="-14309" r="-14309"/>
              </a:stretch>
            </a:blipFill>
          </p:spPr>
          <p:txBody>
            <a:bodyPr/>
            <a:lstStyle/>
            <a:p>
              <a:endParaRPr lang="cs-CZ"/>
            </a:p>
          </p:txBody>
        </p:sp>
      </p:grpSp>
      <p:grpSp>
        <p:nvGrpSpPr>
          <p:cNvPr id="10" name="Group 10"/>
          <p:cNvGrpSpPr/>
          <p:nvPr/>
        </p:nvGrpSpPr>
        <p:grpSpPr>
          <a:xfrm>
            <a:off x="5991027" y="5143500"/>
            <a:ext cx="6283819" cy="5143500"/>
            <a:chOff x="0" y="0"/>
            <a:chExt cx="1141685" cy="934504"/>
          </a:xfrm>
        </p:grpSpPr>
        <p:sp>
          <p:nvSpPr>
            <p:cNvPr id="11" name="Freeform 11"/>
            <p:cNvSpPr/>
            <p:nvPr/>
          </p:nvSpPr>
          <p:spPr>
            <a:xfrm>
              <a:off x="0" y="0"/>
              <a:ext cx="1141685" cy="934504"/>
            </a:xfrm>
            <a:custGeom>
              <a:avLst/>
              <a:gdLst/>
              <a:ahLst/>
              <a:cxnLst/>
              <a:rect l="l" t="t" r="r" b="b"/>
              <a:pathLst>
                <a:path w="1141685" h="934504">
                  <a:moveTo>
                    <a:pt x="0" y="0"/>
                  </a:moveTo>
                  <a:lnTo>
                    <a:pt x="1141685" y="0"/>
                  </a:lnTo>
                  <a:lnTo>
                    <a:pt x="1141685" y="934504"/>
                  </a:lnTo>
                  <a:lnTo>
                    <a:pt x="0" y="934504"/>
                  </a:lnTo>
                  <a:close/>
                </a:path>
              </a:pathLst>
            </a:custGeom>
            <a:blipFill>
              <a:blip r:embed="rId7"/>
              <a:stretch>
                <a:fillRect l="-4568" r="-4568"/>
              </a:stretch>
            </a:blipFill>
          </p:spPr>
          <p:txBody>
            <a:bodyPr/>
            <a:lstStyle/>
            <a:p>
              <a:endParaRPr lang="cs-CZ"/>
            </a:p>
          </p:txBody>
        </p:sp>
      </p:grpSp>
      <p:grpSp>
        <p:nvGrpSpPr>
          <p:cNvPr id="12" name="Group 12"/>
          <p:cNvGrpSpPr/>
          <p:nvPr/>
        </p:nvGrpSpPr>
        <p:grpSpPr>
          <a:xfrm>
            <a:off x="12274846" y="5143500"/>
            <a:ext cx="6013154" cy="5143500"/>
            <a:chOff x="0" y="0"/>
            <a:chExt cx="1092509" cy="934504"/>
          </a:xfrm>
        </p:grpSpPr>
        <p:sp>
          <p:nvSpPr>
            <p:cNvPr id="13" name="Freeform 13"/>
            <p:cNvSpPr/>
            <p:nvPr/>
          </p:nvSpPr>
          <p:spPr>
            <a:xfrm>
              <a:off x="0" y="0"/>
              <a:ext cx="1092509" cy="934504"/>
            </a:xfrm>
            <a:custGeom>
              <a:avLst/>
              <a:gdLst/>
              <a:ahLst/>
              <a:cxnLst/>
              <a:rect l="l" t="t" r="r" b="b"/>
              <a:pathLst>
                <a:path w="1092509" h="934504">
                  <a:moveTo>
                    <a:pt x="0" y="0"/>
                  </a:moveTo>
                  <a:lnTo>
                    <a:pt x="1092509" y="0"/>
                  </a:lnTo>
                  <a:lnTo>
                    <a:pt x="1092509" y="934504"/>
                  </a:lnTo>
                  <a:lnTo>
                    <a:pt x="0" y="934504"/>
                  </a:lnTo>
                  <a:close/>
                </a:path>
              </a:pathLst>
            </a:custGeom>
            <a:blipFill>
              <a:blip r:embed="rId8"/>
              <a:stretch>
                <a:fillRect l="-14193" r="-14193"/>
              </a:stretch>
            </a:blipFill>
          </p:spPr>
          <p:txBody>
            <a:bodyPr/>
            <a:lstStyle/>
            <a:p>
              <a:endParaRPr lang="cs-CZ"/>
            </a:p>
          </p:txBody>
        </p:sp>
      </p:grpSp>
      <p:sp>
        <p:nvSpPr>
          <p:cNvPr id="14" name="AutoShape 14"/>
          <p:cNvSpPr/>
          <p:nvPr/>
        </p:nvSpPr>
        <p:spPr>
          <a:xfrm>
            <a:off x="0" y="5143500"/>
            <a:ext cx="18288000" cy="0"/>
          </a:xfrm>
          <a:prstGeom prst="line">
            <a:avLst/>
          </a:prstGeom>
          <a:ln w="95250" cap="flat">
            <a:solidFill>
              <a:srgbClr val="872881"/>
            </a:solidFill>
            <a:prstDash val="solid"/>
            <a:headEnd type="none" w="sm" len="sm"/>
            <a:tailEnd type="none" w="sm" len="sm"/>
          </a:ln>
        </p:spPr>
        <p:txBody>
          <a:bodyPr/>
          <a:lstStyle/>
          <a:p>
            <a:endParaRPr lang="cs-CZ"/>
          </a:p>
        </p:txBody>
      </p:sp>
      <p:sp>
        <p:nvSpPr>
          <p:cNvPr id="15" name="AutoShape 15"/>
          <p:cNvSpPr/>
          <p:nvPr/>
        </p:nvSpPr>
        <p:spPr>
          <a:xfrm flipH="1">
            <a:off x="5991027" y="0"/>
            <a:ext cx="0" cy="10287000"/>
          </a:xfrm>
          <a:prstGeom prst="line">
            <a:avLst/>
          </a:prstGeom>
          <a:ln w="95250" cap="flat">
            <a:solidFill>
              <a:srgbClr val="872881"/>
            </a:solidFill>
            <a:prstDash val="solid"/>
            <a:headEnd type="none" w="sm" len="sm"/>
            <a:tailEnd type="none" w="sm" len="sm"/>
          </a:ln>
        </p:spPr>
        <p:txBody>
          <a:bodyPr/>
          <a:lstStyle/>
          <a:p>
            <a:endParaRPr lang="cs-CZ"/>
          </a:p>
        </p:txBody>
      </p:sp>
      <p:sp>
        <p:nvSpPr>
          <p:cNvPr id="16" name="AutoShape 16"/>
          <p:cNvSpPr/>
          <p:nvPr/>
        </p:nvSpPr>
        <p:spPr>
          <a:xfrm flipH="1">
            <a:off x="12322471" y="0"/>
            <a:ext cx="0" cy="10287000"/>
          </a:xfrm>
          <a:prstGeom prst="line">
            <a:avLst/>
          </a:prstGeom>
          <a:ln w="95250" cap="flat">
            <a:solidFill>
              <a:srgbClr val="872881"/>
            </a:solidFill>
            <a:prstDash val="solid"/>
            <a:headEnd type="none" w="sm" len="sm"/>
            <a:tailEnd type="none" w="sm" len="sm"/>
          </a:ln>
        </p:spPr>
        <p:txBody>
          <a:bodyPr/>
          <a:lstStyle/>
          <a:p>
            <a:endParaRPr lang="cs-CZ"/>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85040" y="3485279"/>
            <a:ext cx="8717920" cy="6467111"/>
          </a:xfrm>
          <a:custGeom>
            <a:avLst/>
            <a:gdLst/>
            <a:ahLst/>
            <a:cxnLst/>
            <a:rect l="l" t="t" r="r" b="b"/>
            <a:pathLst>
              <a:path w="8717920" h="6467111">
                <a:moveTo>
                  <a:pt x="0" y="0"/>
                </a:moveTo>
                <a:lnTo>
                  <a:pt x="8717920" y="0"/>
                </a:lnTo>
                <a:lnTo>
                  <a:pt x="8717920" y="6467111"/>
                </a:lnTo>
                <a:lnTo>
                  <a:pt x="0" y="64671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3" name="TextBox 3"/>
          <p:cNvSpPr txBox="1"/>
          <p:nvPr/>
        </p:nvSpPr>
        <p:spPr>
          <a:xfrm>
            <a:off x="3600004" y="1817231"/>
            <a:ext cx="11087993" cy="1011046"/>
          </a:xfrm>
          <a:prstGeom prst="rect">
            <a:avLst/>
          </a:prstGeom>
        </p:spPr>
        <p:txBody>
          <a:bodyPr lIns="0" tIns="0" rIns="0" bIns="0" rtlCol="0" anchor="t">
            <a:spAutoFit/>
          </a:bodyPr>
          <a:lstStyle/>
          <a:p>
            <a:pPr algn="ctr">
              <a:lnSpc>
                <a:spcPts val="8400"/>
              </a:lnSpc>
            </a:pPr>
            <a:r>
              <a:rPr lang="en-US" sz="6000" b="1" spc="179" dirty="0">
                <a:solidFill>
                  <a:srgbClr val="33297D"/>
                </a:solidFill>
                <a:latin typeface="MetaPro Heavy"/>
                <a:ea typeface="MetaPro Heavy"/>
                <a:cs typeface="MetaPro Heavy"/>
                <a:sym typeface="MetaPro Heavy"/>
              </a:rPr>
              <a:t>HRAJEŠ NA HUDEBNÍ NÁSTROJ?</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991027" cy="5143500"/>
            <a:chOff x="0" y="0"/>
            <a:chExt cx="1088489" cy="934504"/>
          </a:xfrm>
        </p:grpSpPr>
        <p:sp>
          <p:nvSpPr>
            <p:cNvPr id="3" name="Freeform 3"/>
            <p:cNvSpPr/>
            <p:nvPr/>
          </p:nvSpPr>
          <p:spPr>
            <a:xfrm>
              <a:off x="0" y="0"/>
              <a:ext cx="1088489" cy="934504"/>
            </a:xfrm>
            <a:custGeom>
              <a:avLst/>
              <a:gdLst/>
              <a:ahLst/>
              <a:cxnLst/>
              <a:rect l="l" t="t" r="r" b="b"/>
              <a:pathLst>
                <a:path w="1088489" h="934504">
                  <a:moveTo>
                    <a:pt x="0" y="0"/>
                  </a:moveTo>
                  <a:lnTo>
                    <a:pt x="1088489" y="0"/>
                  </a:lnTo>
                  <a:lnTo>
                    <a:pt x="1088489" y="934504"/>
                  </a:lnTo>
                  <a:lnTo>
                    <a:pt x="0" y="934504"/>
                  </a:lnTo>
                  <a:close/>
                </a:path>
              </a:pathLst>
            </a:custGeom>
            <a:blipFill>
              <a:blip r:embed="rId2"/>
              <a:stretch>
                <a:fillRect l="-14430" r="-14430"/>
              </a:stretch>
            </a:blipFill>
          </p:spPr>
          <p:txBody>
            <a:bodyPr/>
            <a:lstStyle/>
            <a:p>
              <a:endParaRPr lang="cs-CZ"/>
            </a:p>
          </p:txBody>
        </p:sp>
      </p:grpSp>
      <p:grpSp>
        <p:nvGrpSpPr>
          <p:cNvPr id="4" name="Group 4"/>
          <p:cNvGrpSpPr/>
          <p:nvPr/>
        </p:nvGrpSpPr>
        <p:grpSpPr>
          <a:xfrm>
            <a:off x="5991027" y="0"/>
            <a:ext cx="6283819" cy="5143500"/>
            <a:chOff x="0" y="0"/>
            <a:chExt cx="1141685" cy="934504"/>
          </a:xfrm>
        </p:grpSpPr>
        <p:sp>
          <p:nvSpPr>
            <p:cNvPr id="5" name="Freeform 5"/>
            <p:cNvSpPr/>
            <p:nvPr/>
          </p:nvSpPr>
          <p:spPr>
            <a:xfrm>
              <a:off x="0" y="0"/>
              <a:ext cx="1141685" cy="934504"/>
            </a:xfrm>
            <a:custGeom>
              <a:avLst/>
              <a:gdLst/>
              <a:ahLst/>
              <a:cxnLst/>
              <a:rect l="l" t="t" r="r" b="b"/>
              <a:pathLst>
                <a:path w="1141685" h="934504">
                  <a:moveTo>
                    <a:pt x="0" y="0"/>
                  </a:moveTo>
                  <a:lnTo>
                    <a:pt x="1141685" y="0"/>
                  </a:lnTo>
                  <a:lnTo>
                    <a:pt x="1141685" y="934504"/>
                  </a:lnTo>
                  <a:lnTo>
                    <a:pt x="0" y="934504"/>
                  </a:lnTo>
                  <a:close/>
                </a:path>
              </a:pathLst>
            </a:custGeom>
            <a:blipFill>
              <a:blip r:embed="rId3"/>
              <a:stretch>
                <a:fillRect l="-11313" r="-11313"/>
              </a:stretch>
            </a:blipFill>
          </p:spPr>
          <p:txBody>
            <a:bodyPr/>
            <a:lstStyle/>
            <a:p>
              <a:endParaRPr lang="cs-CZ"/>
            </a:p>
          </p:txBody>
        </p:sp>
      </p:grpSp>
      <p:grpSp>
        <p:nvGrpSpPr>
          <p:cNvPr id="6" name="Group 6"/>
          <p:cNvGrpSpPr/>
          <p:nvPr/>
        </p:nvGrpSpPr>
        <p:grpSpPr>
          <a:xfrm>
            <a:off x="12274846" y="0"/>
            <a:ext cx="6013154" cy="5143500"/>
            <a:chOff x="0" y="0"/>
            <a:chExt cx="1092509" cy="934504"/>
          </a:xfrm>
        </p:grpSpPr>
        <p:sp>
          <p:nvSpPr>
            <p:cNvPr id="7" name="Freeform 7"/>
            <p:cNvSpPr/>
            <p:nvPr/>
          </p:nvSpPr>
          <p:spPr>
            <a:xfrm>
              <a:off x="0" y="0"/>
              <a:ext cx="1092509" cy="934504"/>
            </a:xfrm>
            <a:custGeom>
              <a:avLst/>
              <a:gdLst/>
              <a:ahLst/>
              <a:cxnLst/>
              <a:rect l="l" t="t" r="r" b="b"/>
              <a:pathLst>
                <a:path w="1092509" h="934504">
                  <a:moveTo>
                    <a:pt x="0" y="0"/>
                  </a:moveTo>
                  <a:lnTo>
                    <a:pt x="1092509" y="0"/>
                  </a:lnTo>
                  <a:lnTo>
                    <a:pt x="1092509" y="934504"/>
                  </a:lnTo>
                  <a:lnTo>
                    <a:pt x="0" y="934504"/>
                  </a:lnTo>
                  <a:close/>
                </a:path>
              </a:pathLst>
            </a:custGeom>
            <a:blipFill>
              <a:blip r:embed="rId4"/>
              <a:stretch>
                <a:fillRect l="-14193" r="-14193"/>
              </a:stretch>
            </a:blipFill>
          </p:spPr>
          <p:txBody>
            <a:bodyPr/>
            <a:lstStyle/>
            <a:p>
              <a:endParaRPr lang="cs-CZ"/>
            </a:p>
          </p:txBody>
        </p:sp>
      </p:grpSp>
      <p:grpSp>
        <p:nvGrpSpPr>
          <p:cNvPr id="8" name="Group 8"/>
          <p:cNvGrpSpPr/>
          <p:nvPr/>
        </p:nvGrpSpPr>
        <p:grpSpPr>
          <a:xfrm>
            <a:off x="0" y="5143500"/>
            <a:ext cx="5991027" cy="5143500"/>
            <a:chOff x="0" y="0"/>
            <a:chExt cx="1088489" cy="934504"/>
          </a:xfrm>
        </p:grpSpPr>
        <p:sp>
          <p:nvSpPr>
            <p:cNvPr id="9" name="Freeform 9"/>
            <p:cNvSpPr/>
            <p:nvPr/>
          </p:nvSpPr>
          <p:spPr>
            <a:xfrm>
              <a:off x="0" y="0"/>
              <a:ext cx="1088489" cy="934504"/>
            </a:xfrm>
            <a:custGeom>
              <a:avLst/>
              <a:gdLst/>
              <a:ahLst/>
              <a:cxnLst/>
              <a:rect l="l" t="t" r="r" b="b"/>
              <a:pathLst>
                <a:path w="1088489" h="934504">
                  <a:moveTo>
                    <a:pt x="0" y="0"/>
                  </a:moveTo>
                  <a:lnTo>
                    <a:pt x="1088489" y="0"/>
                  </a:lnTo>
                  <a:lnTo>
                    <a:pt x="1088489" y="934504"/>
                  </a:lnTo>
                  <a:lnTo>
                    <a:pt x="0" y="934504"/>
                  </a:lnTo>
                  <a:close/>
                </a:path>
              </a:pathLst>
            </a:custGeom>
            <a:blipFill>
              <a:blip r:embed="rId5"/>
              <a:stretch>
                <a:fillRect l="-14757" r="-14757"/>
              </a:stretch>
            </a:blipFill>
          </p:spPr>
          <p:txBody>
            <a:bodyPr/>
            <a:lstStyle/>
            <a:p>
              <a:endParaRPr lang="cs-CZ"/>
            </a:p>
          </p:txBody>
        </p:sp>
      </p:grpSp>
      <p:grpSp>
        <p:nvGrpSpPr>
          <p:cNvPr id="10" name="Group 10"/>
          <p:cNvGrpSpPr/>
          <p:nvPr/>
        </p:nvGrpSpPr>
        <p:grpSpPr>
          <a:xfrm>
            <a:off x="5991027" y="5143500"/>
            <a:ext cx="6283819" cy="5143500"/>
            <a:chOff x="0" y="0"/>
            <a:chExt cx="1141685" cy="934504"/>
          </a:xfrm>
        </p:grpSpPr>
        <p:sp>
          <p:nvSpPr>
            <p:cNvPr id="11" name="Freeform 11"/>
            <p:cNvSpPr/>
            <p:nvPr/>
          </p:nvSpPr>
          <p:spPr>
            <a:xfrm>
              <a:off x="0" y="0"/>
              <a:ext cx="1141685" cy="934504"/>
            </a:xfrm>
            <a:custGeom>
              <a:avLst/>
              <a:gdLst/>
              <a:ahLst/>
              <a:cxnLst/>
              <a:rect l="l" t="t" r="r" b="b"/>
              <a:pathLst>
                <a:path w="1141685" h="934504">
                  <a:moveTo>
                    <a:pt x="0" y="0"/>
                  </a:moveTo>
                  <a:lnTo>
                    <a:pt x="1141685" y="0"/>
                  </a:lnTo>
                  <a:lnTo>
                    <a:pt x="1141685" y="934504"/>
                  </a:lnTo>
                  <a:lnTo>
                    <a:pt x="0" y="934504"/>
                  </a:lnTo>
                  <a:close/>
                </a:path>
              </a:pathLst>
            </a:custGeom>
            <a:blipFill>
              <a:blip r:embed="rId6"/>
              <a:stretch>
                <a:fillRect l="-11428" r="-11428"/>
              </a:stretch>
            </a:blipFill>
          </p:spPr>
          <p:txBody>
            <a:bodyPr/>
            <a:lstStyle/>
            <a:p>
              <a:endParaRPr lang="cs-CZ"/>
            </a:p>
          </p:txBody>
        </p:sp>
      </p:grpSp>
      <p:grpSp>
        <p:nvGrpSpPr>
          <p:cNvPr id="12" name="Group 12"/>
          <p:cNvGrpSpPr/>
          <p:nvPr/>
        </p:nvGrpSpPr>
        <p:grpSpPr>
          <a:xfrm>
            <a:off x="12274846" y="5143500"/>
            <a:ext cx="6013154" cy="5143500"/>
            <a:chOff x="0" y="0"/>
            <a:chExt cx="1092509" cy="934504"/>
          </a:xfrm>
        </p:grpSpPr>
        <p:sp>
          <p:nvSpPr>
            <p:cNvPr id="13" name="Freeform 13"/>
            <p:cNvSpPr/>
            <p:nvPr/>
          </p:nvSpPr>
          <p:spPr>
            <a:xfrm>
              <a:off x="0" y="0"/>
              <a:ext cx="1092509" cy="934504"/>
            </a:xfrm>
            <a:custGeom>
              <a:avLst/>
              <a:gdLst/>
              <a:ahLst/>
              <a:cxnLst/>
              <a:rect l="l" t="t" r="r" b="b"/>
              <a:pathLst>
                <a:path w="1092509" h="934504">
                  <a:moveTo>
                    <a:pt x="0" y="0"/>
                  </a:moveTo>
                  <a:lnTo>
                    <a:pt x="1092509" y="0"/>
                  </a:lnTo>
                  <a:lnTo>
                    <a:pt x="1092509" y="934504"/>
                  </a:lnTo>
                  <a:lnTo>
                    <a:pt x="0" y="934504"/>
                  </a:lnTo>
                  <a:close/>
                </a:path>
              </a:pathLst>
            </a:custGeom>
            <a:blipFill>
              <a:blip r:embed="rId7"/>
              <a:stretch>
                <a:fillRect l="-14193" r="-14193"/>
              </a:stretch>
            </a:blipFill>
          </p:spPr>
          <p:txBody>
            <a:bodyPr/>
            <a:lstStyle/>
            <a:p>
              <a:endParaRPr lang="cs-CZ"/>
            </a:p>
          </p:txBody>
        </p:sp>
      </p:grpSp>
      <p:sp>
        <p:nvSpPr>
          <p:cNvPr id="14" name="AutoShape 14"/>
          <p:cNvSpPr/>
          <p:nvPr/>
        </p:nvSpPr>
        <p:spPr>
          <a:xfrm>
            <a:off x="0" y="5143500"/>
            <a:ext cx="18288000" cy="0"/>
          </a:xfrm>
          <a:prstGeom prst="line">
            <a:avLst/>
          </a:prstGeom>
          <a:ln w="95250" cap="flat">
            <a:solidFill>
              <a:srgbClr val="33297D"/>
            </a:solidFill>
            <a:prstDash val="solid"/>
            <a:headEnd type="none" w="sm" len="sm"/>
            <a:tailEnd type="none" w="sm" len="sm"/>
          </a:ln>
        </p:spPr>
        <p:txBody>
          <a:bodyPr/>
          <a:lstStyle/>
          <a:p>
            <a:endParaRPr lang="cs-CZ"/>
          </a:p>
        </p:txBody>
      </p:sp>
      <p:sp>
        <p:nvSpPr>
          <p:cNvPr id="15" name="AutoShape 15"/>
          <p:cNvSpPr/>
          <p:nvPr/>
        </p:nvSpPr>
        <p:spPr>
          <a:xfrm flipH="1">
            <a:off x="5991027" y="0"/>
            <a:ext cx="0" cy="10287000"/>
          </a:xfrm>
          <a:prstGeom prst="line">
            <a:avLst/>
          </a:prstGeom>
          <a:ln w="95250" cap="flat">
            <a:solidFill>
              <a:srgbClr val="33297D"/>
            </a:solidFill>
            <a:prstDash val="solid"/>
            <a:headEnd type="none" w="sm" len="sm"/>
            <a:tailEnd type="none" w="sm" len="sm"/>
          </a:ln>
        </p:spPr>
        <p:txBody>
          <a:bodyPr/>
          <a:lstStyle/>
          <a:p>
            <a:endParaRPr lang="cs-CZ"/>
          </a:p>
        </p:txBody>
      </p:sp>
      <p:sp>
        <p:nvSpPr>
          <p:cNvPr id="16" name="AutoShape 16"/>
          <p:cNvSpPr/>
          <p:nvPr/>
        </p:nvSpPr>
        <p:spPr>
          <a:xfrm flipH="1">
            <a:off x="12322471" y="0"/>
            <a:ext cx="0" cy="10287000"/>
          </a:xfrm>
          <a:prstGeom prst="line">
            <a:avLst/>
          </a:prstGeom>
          <a:ln w="95250" cap="flat">
            <a:solidFill>
              <a:srgbClr val="33297D"/>
            </a:solidFill>
            <a:prstDash val="solid"/>
            <a:headEnd type="none" w="sm" len="sm"/>
            <a:tailEnd type="none" w="sm" len="sm"/>
          </a:ln>
        </p:spPr>
        <p:txBody>
          <a:bodyPr/>
          <a:lstStyle/>
          <a:p>
            <a:endParaRPr lang="cs-CZ"/>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79782" y="3380192"/>
            <a:ext cx="5728436" cy="6906808"/>
          </a:xfrm>
          <a:custGeom>
            <a:avLst/>
            <a:gdLst/>
            <a:ahLst/>
            <a:cxnLst/>
            <a:rect l="l" t="t" r="r" b="b"/>
            <a:pathLst>
              <a:path w="5728436" h="6906808">
                <a:moveTo>
                  <a:pt x="0" y="0"/>
                </a:moveTo>
                <a:lnTo>
                  <a:pt x="5728436" y="0"/>
                </a:lnTo>
                <a:lnTo>
                  <a:pt x="5728436" y="6906808"/>
                </a:lnTo>
                <a:lnTo>
                  <a:pt x="0" y="6906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3" name="TextBox 3"/>
          <p:cNvSpPr txBox="1"/>
          <p:nvPr/>
        </p:nvSpPr>
        <p:spPr>
          <a:xfrm>
            <a:off x="4685854" y="1857149"/>
            <a:ext cx="8916293" cy="1011046"/>
          </a:xfrm>
          <a:prstGeom prst="rect">
            <a:avLst/>
          </a:prstGeom>
        </p:spPr>
        <p:txBody>
          <a:bodyPr lIns="0" tIns="0" rIns="0" bIns="0" rtlCol="0" anchor="t">
            <a:spAutoFit/>
          </a:bodyPr>
          <a:lstStyle/>
          <a:p>
            <a:pPr algn="ctr">
              <a:lnSpc>
                <a:spcPts val="8400"/>
              </a:lnSpc>
            </a:pPr>
            <a:r>
              <a:rPr lang="en-US" sz="6000" b="1" spc="179" dirty="0">
                <a:solidFill>
                  <a:srgbClr val="EE3350"/>
                </a:solidFill>
                <a:latin typeface="MetaPro Heavy"/>
                <a:ea typeface="MetaPro Heavy"/>
                <a:cs typeface="MetaPro Heavy"/>
                <a:sym typeface="MetaPro Heavy"/>
              </a:rPr>
              <a:t>CO JE DOBROVOLNICTVÍ?</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991027" cy="5143500"/>
            <a:chOff x="0" y="0"/>
            <a:chExt cx="1088489" cy="934504"/>
          </a:xfrm>
        </p:grpSpPr>
        <p:sp>
          <p:nvSpPr>
            <p:cNvPr id="3" name="Freeform 3"/>
            <p:cNvSpPr/>
            <p:nvPr/>
          </p:nvSpPr>
          <p:spPr>
            <a:xfrm>
              <a:off x="0" y="0"/>
              <a:ext cx="1088489" cy="934504"/>
            </a:xfrm>
            <a:custGeom>
              <a:avLst/>
              <a:gdLst/>
              <a:ahLst/>
              <a:cxnLst/>
              <a:rect l="l" t="t" r="r" b="b"/>
              <a:pathLst>
                <a:path w="1088489" h="934504">
                  <a:moveTo>
                    <a:pt x="0" y="0"/>
                  </a:moveTo>
                  <a:lnTo>
                    <a:pt x="1088489" y="0"/>
                  </a:lnTo>
                  <a:lnTo>
                    <a:pt x="1088489" y="934504"/>
                  </a:lnTo>
                  <a:lnTo>
                    <a:pt x="0" y="934504"/>
                  </a:lnTo>
                  <a:close/>
                </a:path>
              </a:pathLst>
            </a:custGeom>
            <a:blipFill>
              <a:blip r:embed="rId3"/>
              <a:stretch>
                <a:fillRect l="-33124" r="-20557"/>
              </a:stretch>
            </a:blipFill>
          </p:spPr>
          <p:txBody>
            <a:bodyPr/>
            <a:lstStyle/>
            <a:p>
              <a:endParaRPr lang="cs-CZ"/>
            </a:p>
          </p:txBody>
        </p:sp>
      </p:grpSp>
      <p:grpSp>
        <p:nvGrpSpPr>
          <p:cNvPr id="4" name="Group 4"/>
          <p:cNvGrpSpPr/>
          <p:nvPr/>
        </p:nvGrpSpPr>
        <p:grpSpPr>
          <a:xfrm>
            <a:off x="5991027" y="0"/>
            <a:ext cx="6283819" cy="5143500"/>
            <a:chOff x="0" y="0"/>
            <a:chExt cx="1141685" cy="934504"/>
          </a:xfrm>
        </p:grpSpPr>
        <p:sp>
          <p:nvSpPr>
            <p:cNvPr id="5" name="Freeform 5"/>
            <p:cNvSpPr/>
            <p:nvPr/>
          </p:nvSpPr>
          <p:spPr>
            <a:xfrm>
              <a:off x="0" y="0"/>
              <a:ext cx="1141685" cy="934504"/>
            </a:xfrm>
            <a:custGeom>
              <a:avLst/>
              <a:gdLst/>
              <a:ahLst/>
              <a:cxnLst/>
              <a:rect l="l" t="t" r="r" b="b"/>
              <a:pathLst>
                <a:path w="1141685" h="934504">
                  <a:moveTo>
                    <a:pt x="0" y="0"/>
                  </a:moveTo>
                  <a:lnTo>
                    <a:pt x="1141685" y="0"/>
                  </a:lnTo>
                  <a:lnTo>
                    <a:pt x="1141685" y="934504"/>
                  </a:lnTo>
                  <a:lnTo>
                    <a:pt x="0" y="934504"/>
                  </a:lnTo>
                  <a:close/>
                </a:path>
              </a:pathLst>
            </a:custGeom>
            <a:blipFill>
              <a:blip r:embed="rId4"/>
              <a:stretch>
                <a:fillRect l="-8362" r="-8362"/>
              </a:stretch>
            </a:blipFill>
          </p:spPr>
          <p:txBody>
            <a:bodyPr/>
            <a:lstStyle/>
            <a:p>
              <a:endParaRPr lang="cs-CZ"/>
            </a:p>
          </p:txBody>
        </p:sp>
      </p:grpSp>
      <p:grpSp>
        <p:nvGrpSpPr>
          <p:cNvPr id="6" name="Group 6"/>
          <p:cNvGrpSpPr/>
          <p:nvPr/>
        </p:nvGrpSpPr>
        <p:grpSpPr>
          <a:xfrm>
            <a:off x="12274846" y="0"/>
            <a:ext cx="6013154" cy="5143500"/>
            <a:chOff x="0" y="0"/>
            <a:chExt cx="1092509" cy="934504"/>
          </a:xfrm>
        </p:grpSpPr>
        <p:sp>
          <p:nvSpPr>
            <p:cNvPr id="7" name="Freeform 7"/>
            <p:cNvSpPr/>
            <p:nvPr/>
          </p:nvSpPr>
          <p:spPr>
            <a:xfrm>
              <a:off x="0" y="0"/>
              <a:ext cx="1092509" cy="934504"/>
            </a:xfrm>
            <a:custGeom>
              <a:avLst/>
              <a:gdLst/>
              <a:ahLst/>
              <a:cxnLst/>
              <a:rect l="l" t="t" r="r" b="b"/>
              <a:pathLst>
                <a:path w="1092509" h="934504">
                  <a:moveTo>
                    <a:pt x="0" y="0"/>
                  </a:moveTo>
                  <a:lnTo>
                    <a:pt x="1092509" y="0"/>
                  </a:lnTo>
                  <a:lnTo>
                    <a:pt x="1092509" y="934504"/>
                  </a:lnTo>
                  <a:lnTo>
                    <a:pt x="0" y="934504"/>
                  </a:lnTo>
                  <a:close/>
                </a:path>
              </a:pathLst>
            </a:custGeom>
            <a:blipFill>
              <a:blip r:embed="rId5"/>
              <a:stretch>
                <a:fillRect l="-14193" r="-14193"/>
              </a:stretch>
            </a:blipFill>
          </p:spPr>
          <p:txBody>
            <a:bodyPr/>
            <a:lstStyle/>
            <a:p>
              <a:endParaRPr lang="cs-CZ"/>
            </a:p>
          </p:txBody>
        </p:sp>
      </p:grpSp>
      <p:grpSp>
        <p:nvGrpSpPr>
          <p:cNvPr id="8" name="Group 8"/>
          <p:cNvGrpSpPr/>
          <p:nvPr/>
        </p:nvGrpSpPr>
        <p:grpSpPr>
          <a:xfrm>
            <a:off x="0" y="5143500"/>
            <a:ext cx="5991027" cy="5143500"/>
            <a:chOff x="0" y="0"/>
            <a:chExt cx="1088489" cy="934504"/>
          </a:xfrm>
        </p:grpSpPr>
        <p:sp>
          <p:nvSpPr>
            <p:cNvPr id="9" name="Freeform 9"/>
            <p:cNvSpPr/>
            <p:nvPr/>
          </p:nvSpPr>
          <p:spPr>
            <a:xfrm>
              <a:off x="0" y="0"/>
              <a:ext cx="1088489" cy="934504"/>
            </a:xfrm>
            <a:custGeom>
              <a:avLst/>
              <a:gdLst/>
              <a:ahLst/>
              <a:cxnLst/>
              <a:rect l="l" t="t" r="r" b="b"/>
              <a:pathLst>
                <a:path w="1088489" h="934504">
                  <a:moveTo>
                    <a:pt x="0" y="0"/>
                  </a:moveTo>
                  <a:lnTo>
                    <a:pt x="1088489" y="0"/>
                  </a:lnTo>
                  <a:lnTo>
                    <a:pt x="1088489" y="934504"/>
                  </a:lnTo>
                  <a:lnTo>
                    <a:pt x="0" y="934504"/>
                  </a:lnTo>
                  <a:close/>
                </a:path>
              </a:pathLst>
            </a:custGeom>
            <a:blipFill>
              <a:blip r:embed="rId6"/>
              <a:stretch>
                <a:fillRect l="-14430" r="-14430"/>
              </a:stretch>
            </a:blipFill>
          </p:spPr>
          <p:txBody>
            <a:bodyPr/>
            <a:lstStyle/>
            <a:p>
              <a:endParaRPr lang="cs-CZ"/>
            </a:p>
          </p:txBody>
        </p:sp>
      </p:grpSp>
      <p:grpSp>
        <p:nvGrpSpPr>
          <p:cNvPr id="10" name="Group 10"/>
          <p:cNvGrpSpPr/>
          <p:nvPr/>
        </p:nvGrpSpPr>
        <p:grpSpPr>
          <a:xfrm>
            <a:off x="5991027" y="5143500"/>
            <a:ext cx="6283819" cy="5143500"/>
            <a:chOff x="0" y="0"/>
            <a:chExt cx="1141685" cy="934504"/>
          </a:xfrm>
        </p:grpSpPr>
        <p:sp>
          <p:nvSpPr>
            <p:cNvPr id="11" name="Freeform 11"/>
            <p:cNvSpPr/>
            <p:nvPr/>
          </p:nvSpPr>
          <p:spPr>
            <a:xfrm>
              <a:off x="0" y="0"/>
              <a:ext cx="1141685" cy="934504"/>
            </a:xfrm>
            <a:custGeom>
              <a:avLst/>
              <a:gdLst/>
              <a:ahLst/>
              <a:cxnLst/>
              <a:rect l="l" t="t" r="r" b="b"/>
              <a:pathLst>
                <a:path w="1141685" h="934504">
                  <a:moveTo>
                    <a:pt x="0" y="0"/>
                  </a:moveTo>
                  <a:lnTo>
                    <a:pt x="1141685" y="0"/>
                  </a:lnTo>
                  <a:lnTo>
                    <a:pt x="1141685" y="934504"/>
                  </a:lnTo>
                  <a:lnTo>
                    <a:pt x="0" y="934504"/>
                  </a:lnTo>
                  <a:close/>
                </a:path>
              </a:pathLst>
            </a:custGeom>
            <a:blipFill>
              <a:blip r:embed="rId7"/>
              <a:stretch>
                <a:fillRect l="-8675" r="-8675"/>
              </a:stretch>
            </a:blipFill>
          </p:spPr>
          <p:txBody>
            <a:bodyPr/>
            <a:lstStyle/>
            <a:p>
              <a:endParaRPr lang="cs-CZ"/>
            </a:p>
          </p:txBody>
        </p:sp>
      </p:grpSp>
      <p:grpSp>
        <p:nvGrpSpPr>
          <p:cNvPr id="12" name="Group 12"/>
          <p:cNvGrpSpPr/>
          <p:nvPr/>
        </p:nvGrpSpPr>
        <p:grpSpPr>
          <a:xfrm>
            <a:off x="12274846" y="5143500"/>
            <a:ext cx="6013154" cy="5143500"/>
            <a:chOff x="0" y="0"/>
            <a:chExt cx="1092509" cy="934504"/>
          </a:xfrm>
        </p:grpSpPr>
        <p:sp>
          <p:nvSpPr>
            <p:cNvPr id="13" name="Freeform 13"/>
            <p:cNvSpPr/>
            <p:nvPr/>
          </p:nvSpPr>
          <p:spPr>
            <a:xfrm>
              <a:off x="0" y="0"/>
              <a:ext cx="1092509" cy="934504"/>
            </a:xfrm>
            <a:custGeom>
              <a:avLst/>
              <a:gdLst/>
              <a:ahLst/>
              <a:cxnLst/>
              <a:rect l="l" t="t" r="r" b="b"/>
              <a:pathLst>
                <a:path w="1092509" h="934504">
                  <a:moveTo>
                    <a:pt x="0" y="0"/>
                  </a:moveTo>
                  <a:lnTo>
                    <a:pt x="1092509" y="0"/>
                  </a:lnTo>
                  <a:lnTo>
                    <a:pt x="1092509" y="934504"/>
                  </a:lnTo>
                  <a:lnTo>
                    <a:pt x="0" y="934504"/>
                  </a:lnTo>
                  <a:close/>
                </a:path>
              </a:pathLst>
            </a:custGeom>
            <a:blipFill>
              <a:blip r:embed="rId8"/>
              <a:stretch>
                <a:fillRect l="-14193" r="-14193"/>
              </a:stretch>
            </a:blipFill>
          </p:spPr>
          <p:txBody>
            <a:bodyPr/>
            <a:lstStyle/>
            <a:p>
              <a:endParaRPr lang="cs-CZ"/>
            </a:p>
          </p:txBody>
        </p:sp>
      </p:grpSp>
      <p:sp>
        <p:nvSpPr>
          <p:cNvPr id="14" name="AutoShape 14"/>
          <p:cNvSpPr/>
          <p:nvPr/>
        </p:nvSpPr>
        <p:spPr>
          <a:xfrm>
            <a:off x="0" y="5143500"/>
            <a:ext cx="18288000" cy="0"/>
          </a:xfrm>
          <a:prstGeom prst="line">
            <a:avLst/>
          </a:prstGeom>
          <a:ln w="95250" cap="flat">
            <a:solidFill>
              <a:srgbClr val="EE3350"/>
            </a:solidFill>
            <a:prstDash val="solid"/>
            <a:headEnd type="none" w="sm" len="sm"/>
            <a:tailEnd type="none" w="sm" len="sm"/>
          </a:ln>
        </p:spPr>
        <p:txBody>
          <a:bodyPr/>
          <a:lstStyle/>
          <a:p>
            <a:endParaRPr lang="cs-CZ"/>
          </a:p>
        </p:txBody>
      </p:sp>
      <p:sp>
        <p:nvSpPr>
          <p:cNvPr id="15" name="AutoShape 15"/>
          <p:cNvSpPr/>
          <p:nvPr/>
        </p:nvSpPr>
        <p:spPr>
          <a:xfrm flipH="1">
            <a:off x="5991027" y="0"/>
            <a:ext cx="0" cy="10287000"/>
          </a:xfrm>
          <a:prstGeom prst="line">
            <a:avLst/>
          </a:prstGeom>
          <a:ln w="95250" cap="flat">
            <a:solidFill>
              <a:srgbClr val="EE3350"/>
            </a:solidFill>
            <a:prstDash val="solid"/>
            <a:headEnd type="none" w="sm" len="sm"/>
            <a:tailEnd type="none" w="sm" len="sm"/>
          </a:ln>
        </p:spPr>
        <p:txBody>
          <a:bodyPr/>
          <a:lstStyle/>
          <a:p>
            <a:endParaRPr lang="cs-CZ"/>
          </a:p>
        </p:txBody>
      </p:sp>
      <p:sp>
        <p:nvSpPr>
          <p:cNvPr id="16" name="AutoShape 16"/>
          <p:cNvSpPr/>
          <p:nvPr/>
        </p:nvSpPr>
        <p:spPr>
          <a:xfrm flipH="1">
            <a:off x="12322471" y="0"/>
            <a:ext cx="0" cy="10287000"/>
          </a:xfrm>
          <a:prstGeom prst="line">
            <a:avLst/>
          </a:prstGeom>
          <a:ln w="95250" cap="flat">
            <a:solidFill>
              <a:srgbClr val="EE3350"/>
            </a:solidFill>
            <a:prstDash val="solid"/>
            <a:headEnd type="none" w="sm" len="sm"/>
            <a:tailEnd type="none" w="sm" len="sm"/>
          </a:ln>
        </p:spPr>
        <p:txBody>
          <a:bodyPr/>
          <a:lstStyle/>
          <a:p>
            <a:endParaRPr lang="cs-CZ"/>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91554" y="4374757"/>
            <a:ext cx="9304893" cy="4883543"/>
          </a:xfrm>
          <a:custGeom>
            <a:avLst/>
            <a:gdLst/>
            <a:ahLst/>
            <a:cxnLst/>
            <a:rect l="l" t="t" r="r" b="b"/>
            <a:pathLst>
              <a:path w="9304893" h="4883543">
                <a:moveTo>
                  <a:pt x="0" y="0"/>
                </a:moveTo>
                <a:lnTo>
                  <a:pt x="9304892" y="0"/>
                </a:lnTo>
                <a:lnTo>
                  <a:pt x="9304892" y="4883543"/>
                </a:lnTo>
                <a:lnTo>
                  <a:pt x="0" y="48835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3" name="TextBox 3"/>
          <p:cNvSpPr txBox="1"/>
          <p:nvPr/>
        </p:nvSpPr>
        <p:spPr>
          <a:xfrm>
            <a:off x="5906988" y="1817231"/>
            <a:ext cx="6474023" cy="1011046"/>
          </a:xfrm>
          <a:prstGeom prst="rect">
            <a:avLst/>
          </a:prstGeom>
        </p:spPr>
        <p:txBody>
          <a:bodyPr lIns="0" tIns="0" rIns="0" bIns="0" rtlCol="0" anchor="t">
            <a:spAutoFit/>
          </a:bodyPr>
          <a:lstStyle/>
          <a:p>
            <a:pPr algn="ctr">
              <a:lnSpc>
                <a:spcPts val="8400"/>
              </a:lnSpc>
            </a:pPr>
            <a:r>
              <a:rPr lang="en-US" sz="6000" b="1" spc="179" dirty="0">
                <a:solidFill>
                  <a:srgbClr val="82C341"/>
                </a:solidFill>
                <a:latin typeface="MetaPro Heavy"/>
                <a:ea typeface="MetaPro Heavy"/>
                <a:cs typeface="MetaPro Heavy"/>
                <a:sym typeface="MetaPro Heavy"/>
              </a:rPr>
              <a:t>ČEKÁ TĚ EXPEDICE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991027" cy="5143500"/>
            <a:chOff x="0" y="0"/>
            <a:chExt cx="1088489" cy="934504"/>
          </a:xfrm>
        </p:grpSpPr>
        <p:sp>
          <p:nvSpPr>
            <p:cNvPr id="3" name="Freeform 3"/>
            <p:cNvSpPr/>
            <p:nvPr/>
          </p:nvSpPr>
          <p:spPr>
            <a:xfrm>
              <a:off x="0" y="0"/>
              <a:ext cx="1088489" cy="934504"/>
            </a:xfrm>
            <a:custGeom>
              <a:avLst/>
              <a:gdLst/>
              <a:ahLst/>
              <a:cxnLst/>
              <a:rect l="l" t="t" r="r" b="b"/>
              <a:pathLst>
                <a:path w="1088489" h="934504">
                  <a:moveTo>
                    <a:pt x="0" y="0"/>
                  </a:moveTo>
                  <a:lnTo>
                    <a:pt x="1088489" y="0"/>
                  </a:lnTo>
                  <a:lnTo>
                    <a:pt x="1088489" y="934504"/>
                  </a:lnTo>
                  <a:lnTo>
                    <a:pt x="0" y="934504"/>
                  </a:lnTo>
                  <a:close/>
                </a:path>
              </a:pathLst>
            </a:custGeom>
            <a:blipFill>
              <a:blip r:embed="rId2"/>
              <a:stretch>
                <a:fillRect t="-5645" b="-5645"/>
              </a:stretch>
            </a:blipFill>
          </p:spPr>
          <p:txBody>
            <a:bodyPr/>
            <a:lstStyle/>
            <a:p>
              <a:endParaRPr lang="cs-CZ"/>
            </a:p>
          </p:txBody>
        </p:sp>
      </p:grpSp>
      <p:grpSp>
        <p:nvGrpSpPr>
          <p:cNvPr id="4" name="Group 4"/>
          <p:cNvGrpSpPr/>
          <p:nvPr/>
        </p:nvGrpSpPr>
        <p:grpSpPr>
          <a:xfrm>
            <a:off x="5991027" y="0"/>
            <a:ext cx="6283819" cy="5143500"/>
            <a:chOff x="0" y="0"/>
            <a:chExt cx="1141685" cy="934504"/>
          </a:xfrm>
        </p:grpSpPr>
        <p:sp>
          <p:nvSpPr>
            <p:cNvPr id="5" name="Freeform 5"/>
            <p:cNvSpPr/>
            <p:nvPr/>
          </p:nvSpPr>
          <p:spPr>
            <a:xfrm>
              <a:off x="0" y="0"/>
              <a:ext cx="1141685" cy="934504"/>
            </a:xfrm>
            <a:custGeom>
              <a:avLst/>
              <a:gdLst/>
              <a:ahLst/>
              <a:cxnLst/>
              <a:rect l="l" t="t" r="r" b="b"/>
              <a:pathLst>
                <a:path w="1141685" h="934504">
                  <a:moveTo>
                    <a:pt x="0" y="0"/>
                  </a:moveTo>
                  <a:lnTo>
                    <a:pt x="1141685" y="0"/>
                  </a:lnTo>
                  <a:lnTo>
                    <a:pt x="1141685" y="934504"/>
                  </a:lnTo>
                  <a:lnTo>
                    <a:pt x="0" y="934504"/>
                  </a:lnTo>
                  <a:close/>
                </a:path>
              </a:pathLst>
            </a:custGeom>
            <a:blipFill>
              <a:blip r:embed="rId3"/>
              <a:stretch>
                <a:fillRect t="-4132" b="-4132"/>
              </a:stretch>
            </a:blipFill>
          </p:spPr>
          <p:txBody>
            <a:bodyPr/>
            <a:lstStyle/>
            <a:p>
              <a:endParaRPr lang="cs-CZ"/>
            </a:p>
          </p:txBody>
        </p:sp>
      </p:grpSp>
      <p:grpSp>
        <p:nvGrpSpPr>
          <p:cNvPr id="6" name="Group 6"/>
          <p:cNvGrpSpPr/>
          <p:nvPr/>
        </p:nvGrpSpPr>
        <p:grpSpPr>
          <a:xfrm>
            <a:off x="12274846" y="0"/>
            <a:ext cx="6013154" cy="5143500"/>
            <a:chOff x="0" y="0"/>
            <a:chExt cx="1092509" cy="934504"/>
          </a:xfrm>
        </p:grpSpPr>
        <p:sp>
          <p:nvSpPr>
            <p:cNvPr id="7" name="Freeform 7"/>
            <p:cNvSpPr/>
            <p:nvPr/>
          </p:nvSpPr>
          <p:spPr>
            <a:xfrm>
              <a:off x="0" y="0"/>
              <a:ext cx="1092509" cy="934504"/>
            </a:xfrm>
            <a:custGeom>
              <a:avLst/>
              <a:gdLst/>
              <a:ahLst/>
              <a:cxnLst/>
              <a:rect l="l" t="t" r="r" b="b"/>
              <a:pathLst>
                <a:path w="1092509" h="934504">
                  <a:moveTo>
                    <a:pt x="0" y="0"/>
                  </a:moveTo>
                  <a:lnTo>
                    <a:pt x="1092509" y="0"/>
                  </a:lnTo>
                  <a:lnTo>
                    <a:pt x="1092509" y="934504"/>
                  </a:lnTo>
                  <a:lnTo>
                    <a:pt x="0" y="934504"/>
                  </a:lnTo>
                  <a:close/>
                </a:path>
              </a:pathLst>
            </a:custGeom>
            <a:blipFill>
              <a:blip r:embed="rId4"/>
              <a:stretch>
                <a:fillRect l="-7024" r="-7024"/>
              </a:stretch>
            </a:blipFill>
          </p:spPr>
          <p:txBody>
            <a:bodyPr/>
            <a:lstStyle/>
            <a:p>
              <a:endParaRPr lang="cs-CZ"/>
            </a:p>
          </p:txBody>
        </p:sp>
      </p:grpSp>
      <p:grpSp>
        <p:nvGrpSpPr>
          <p:cNvPr id="8" name="Group 8"/>
          <p:cNvGrpSpPr/>
          <p:nvPr/>
        </p:nvGrpSpPr>
        <p:grpSpPr>
          <a:xfrm>
            <a:off x="0" y="5143500"/>
            <a:ext cx="5991027" cy="5143500"/>
            <a:chOff x="0" y="0"/>
            <a:chExt cx="1088489" cy="934504"/>
          </a:xfrm>
        </p:grpSpPr>
        <p:sp>
          <p:nvSpPr>
            <p:cNvPr id="9" name="Freeform 9"/>
            <p:cNvSpPr/>
            <p:nvPr/>
          </p:nvSpPr>
          <p:spPr>
            <a:xfrm>
              <a:off x="0" y="0"/>
              <a:ext cx="1088489" cy="934504"/>
            </a:xfrm>
            <a:custGeom>
              <a:avLst/>
              <a:gdLst/>
              <a:ahLst/>
              <a:cxnLst/>
              <a:rect l="l" t="t" r="r" b="b"/>
              <a:pathLst>
                <a:path w="1088489" h="934504">
                  <a:moveTo>
                    <a:pt x="0" y="0"/>
                  </a:moveTo>
                  <a:lnTo>
                    <a:pt x="1088489" y="0"/>
                  </a:lnTo>
                  <a:lnTo>
                    <a:pt x="1088489" y="934504"/>
                  </a:lnTo>
                  <a:lnTo>
                    <a:pt x="0" y="934504"/>
                  </a:lnTo>
                  <a:close/>
                </a:path>
              </a:pathLst>
            </a:custGeom>
            <a:blipFill>
              <a:blip r:embed="rId5"/>
              <a:stretch>
                <a:fillRect l="-6956" r="-6956"/>
              </a:stretch>
            </a:blipFill>
          </p:spPr>
          <p:txBody>
            <a:bodyPr/>
            <a:lstStyle/>
            <a:p>
              <a:endParaRPr lang="cs-CZ"/>
            </a:p>
          </p:txBody>
        </p:sp>
      </p:grpSp>
      <p:grpSp>
        <p:nvGrpSpPr>
          <p:cNvPr id="10" name="Group 10"/>
          <p:cNvGrpSpPr/>
          <p:nvPr/>
        </p:nvGrpSpPr>
        <p:grpSpPr>
          <a:xfrm>
            <a:off x="5991027" y="5143500"/>
            <a:ext cx="6283819" cy="5143500"/>
            <a:chOff x="0" y="0"/>
            <a:chExt cx="1141685" cy="934504"/>
          </a:xfrm>
        </p:grpSpPr>
        <p:sp>
          <p:nvSpPr>
            <p:cNvPr id="11" name="Freeform 11"/>
            <p:cNvSpPr/>
            <p:nvPr/>
          </p:nvSpPr>
          <p:spPr>
            <a:xfrm>
              <a:off x="0" y="0"/>
              <a:ext cx="1141685" cy="934504"/>
            </a:xfrm>
            <a:custGeom>
              <a:avLst/>
              <a:gdLst/>
              <a:ahLst/>
              <a:cxnLst/>
              <a:rect l="l" t="t" r="r" b="b"/>
              <a:pathLst>
                <a:path w="1141685" h="934504">
                  <a:moveTo>
                    <a:pt x="0" y="0"/>
                  </a:moveTo>
                  <a:lnTo>
                    <a:pt x="1141685" y="0"/>
                  </a:lnTo>
                  <a:lnTo>
                    <a:pt x="1141685" y="934504"/>
                  </a:lnTo>
                  <a:lnTo>
                    <a:pt x="0" y="934504"/>
                  </a:lnTo>
                  <a:close/>
                </a:path>
              </a:pathLst>
            </a:custGeom>
            <a:blipFill>
              <a:blip r:embed="rId6"/>
              <a:stretch>
                <a:fillRect l="-1876" r="-1876"/>
              </a:stretch>
            </a:blipFill>
          </p:spPr>
          <p:txBody>
            <a:bodyPr/>
            <a:lstStyle/>
            <a:p>
              <a:endParaRPr lang="cs-CZ"/>
            </a:p>
          </p:txBody>
        </p:sp>
      </p:grpSp>
      <p:grpSp>
        <p:nvGrpSpPr>
          <p:cNvPr id="12" name="Group 12"/>
          <p:cNvGrpSpPr/>
          <p:nvPr/>
        </p:nvGrpSpPr>
        <p:grpSpPr>
          <a:xfrm>
            <a:off x="12274846" y="5143500"/>
            <a:ext cx="6013154" cy="5143500"/>
            <a:chOff x="0" y="0"/>
            <a:chExt cx="1092509" cy="934504"/>
          </a:xfrm>
        </p:grpSpPr>
        <p:sp>
          <p:nvSpPr>
            <p:cNvPr id="13" name="Freeform 13"/>
            <p:cNvSpPr/>
            <p:nvPr/>
          </p:nvSpPr>
          <p:spPr>
            <a:xfrm>
              <a:off x="0" y="0"/>
              <a:ext cx="1092509" cy="934504"/>
            </a:xfrm>
            <a:custGeom>
              <a:avLst/>
              <a:gdLst/>
              <a:ahLst/>
              <a:cxnLst/>
              <a:rect l="l" t="t" r="r" b="b"/>
              <a:pathLst>
                <a:path w="1092509" h="934504">
                  <a:moveTo>
                    <a:pt x="0" y="0"/>
                  </a:moveTo>
                  <a:lnTo>
                    <a:pt x="1092509" y="0"/>
                  </a:lnTo>
                  <a:lnTo>
                    <a:pt x="1092509" y="934504"/>
                  </a:lnTo>
                  <a:lnTo>
                    <a:pt x="0" y="934504"/>
                  </a:lnTo>
                  <a:close/>
                </a:path>
              </a:pathLst>
            </a:custGeom>
            <a:blipFill>
              <a:blip r:embed="rId7"/>
              <a:stretch>
                <a:fillRect l="-7024" r="-7024"/>
              </a:stretch>
            </a:blipFill>
          </p:spPr>
          <p:txBody>
            <a:bodyPr/>
            <a:lstStyle/>
            <a:p>
              <a:endParaRPr lang="cs-CZ"/>
            </a:p>
          </p:txBody>
        </p:sp>
      </p:grpSp>
      <p:sp>
        <p:nvSpPr>
          <p:cNvPr id="14" name="AutoShape 14"/>
          <p:cNvSpPr/>
          <p:nvPr/>
        </p:nvSpPr>
        <p:spPr>
          <a:xfrm>
            <a:off x="0" y="5143500"/>
            <a:ext cx="18288000" cy="0"/>
          </a:xfrm>
          <a:prstGeom prst="line">
            <a:avLst/>
          </a:prstGeom>
          <a:ln w="95250" cap="flat">
            <a:solidFill>
              <a:srgbClr val="82C341"/>
            </a:solidFill>
            <a:prstDash val="solid"/>
            <a:headEnd type="none" w="sm" len="sm"/>
            <a:tailEnd type="none" w="sm" len="sm"/>
          </a:ln>
        </p:spPr>
        <p:txBody>
          <a:bodyPr/>
          <a:lstStyle/>
          <a:p>
            <a:endParaRPr lang="cs-CZ"/>
          </a:p>
        </p:txBody>
      </p:sp>
      <p:sp>
        <p:nvSpPr>
          <p:cNvPr id="15" name="AutoShape 15"/>
          <p:cNvSpPr/>
          <p:nvPr/>
        </p:nvSpPr>
        <p:spPr>
          <a:xfrm flipH="1">
            <a:off x="5991027" y="0"/>
            <a:ext cx="0" cy="10287000"/>
          </a:xfrm>
          <a:prstGeom prst="line">
            <a:avLst/>
          </a:prstGeom>
          <a:ln w="95250" cap="flat">
            <a:solidFill>
              <a:srgbClr val="82C341"/>
            </a:solidFill>
            <a:prstDash val="solid"/>
            <a:headEnd type="none" w="sm" len="sm"/>
            <a:tailEnd type="none" w="sm" len="sm"/>
          </a:ln>
        </p:spPr>
        <p:txBody>
          <a:bodyPr/>
          <a:lstStyle/>
          <a:p>
            <a:endParaRPr lang="cs-CZ"/>
          </a:p>
        </p:txBody>
      </p:sp>
      <p:sp>
        <p:nvSpPr>
          <p:cNvPr id="16" name="AutoShape 16"/>
          <p:cNvSpPr/>
          <p:nvPr/>
        </p:nvSpPr>
        <p:spPr>
          <a:xfrm flipH="1">
            <a:off x="12322471" y="0"/>
            <a:ext cx="0" cy="10287000"/>
          </a:xfrm>
          <a:prstGeom prst="line">
            <a:avLst/>
          </a:prstGeom>
          <a:ln w="95250" cap="flat">
            <a:solidFill>
              <a:srgbClr val="82C341"/>
            </a:solidFill>
            <a:prstDash val="solid"/>
            <a:headEnd type="none" w="sm" len="sm"/>
            <a:tailEnd type="none" w="sm" len="sm"/>
          </a:ln>
        </p:spPr>
        <p:txBody>
          <a:bodyPr/>
          <a:lstStyle/>
          <a:p>
            <a:endParaRPr lang="cs-CZ"/>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943" y="2237937"/>
            <a:ext cx="4047859" cy="404785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33FFFF"/>
              </a:solidFill>
              <a:prstDash val="solid"/>
              <a:miter/>
            </a:ln>
          </p:spPr>
          <p:txBody>
            <a:bodyPr/>
            <a:lstStyle/>
            <a:p>
              <a:endParaRPr lang="cs-CZ"/>
            </a:p>
          </p:txBody>
        </p:sp>
        <p:sp>
          <p:nvSpPr>
            <p:cNvPr id="4" name="TextBox 4"/>
            <p:cNvSpPr txBox="1"/>
            <p:nvPr/>
          </p:nvSpPr>
          <p:spPr>
            <a:xfrm>
              <a:off x="76200" y="-85725"/>
              <a:ext cx="660400" cy="822325"/>
            </a:xfrm>
            <a:prstGeom prst="rect">
              <a:avLst/>
            </a:prstGeom>
          </p:spPr>
          <p:txBody>
            <a:bodyPr lIns="50800" tIns="50800" rIns="50800" bIns="50800" rtlCol="0" anchor="ctr"/>
            <a:lstStyle/>
            <a:p>
              <a:pPr algn="ctr">
                <a:lnSpc>
                  <a:spcPts val="4200"/>
                </a:lnSpc>
              </a:pPr>
              <a:r>
                <a:rPr lang="en-US" sz="3000">
                  <a:solidFill>
                    <a:srgbClr val="000000"/>
                  </a:solidFill>
                  <a:latin typeface="MetaPro Bold"/>
                  <a:ea typeface="MetaPro Bold"/>
                  <a:cs typeface="MetaPro Bold"/>
                  <a:sym typeface="MetaPro Bold"/>
                </a:rPr>
                <a:t>Co tě baví? </a:t>
              </a:r>
            </a:p>
          </p:txBody>
        </p:sp>
      </p:grpSp>
      <p:grpSp>
        <p:nvGrpSpPr>
          <p:cNvPr id="5" name="Group 5"/>
          <p:cNvGrpSpPr/>
          <p:nvPr/>
        </p:nvGrpSpPr>
        <p:grpSpPr>
          <a:xfrm>
            <a:off x="7545898" y="2237937"/>
            <a:ext cx="4047859" cy="40478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758CFF"/>
              </a:solidFill>
              <a:prstDash val="solid"/>
              <a:miter/>
            </a:ln>
          </p:spPr>
          <p:txBody>
            <a:bodyPr/>
            <a:lstStyle/>
            <a:p>
              <a:endParaRPr lang="cs-CZ"/>
            </a:p>
          </p:txBody>
        </p:sp>
        <p:sp>
          <p:nvSpPr>
            <p:cNvPr id="7" name="TextBox 7"/>
            <p:cNvSpPr txBox="1"/>
            <p:nvPr/>
          </p:nvSpPr>
          <p:spPr>
            <a:xfrm>
              <a:off x="76200" y="-85725"/>
              <a:ext cx="660400" cy="822325"/>
            </a:xfrm>
            <a:prstGeom prst="rect">
              <a:avLst/>
            </a:prstGeom>
          </p:spPr>
          <p:txBody>
            <a:bodyPr lIns="50800" tIns="50800" rIns="50800" bIns="50800" rtlCol="0" anchor="ctr"/>
            <a:lstStyle/>
            <a:p>
              <a:pPr algn="ctr">
                <a:lnSpc>
                  <a:spcPts val="4200"/>
                </a:lnSpc>
              </a:pPr>
              <a:r>
                <a:rPr lang="en-US" sz="3000">
                  <a:solidFill>
                    <a:srgbClr val="000000"/>
                  </a:solidFill>
                  <a:latin typeface="MetaPro Bold"/>
                  <a:ea typeface="MetaPro Bold"/>
                  <a:cs typeface="MetaPro Bold"/>
                  <a:sym typeface="MetaPro Bold"/>
                </a:rPr>
                <a:t>Zvol si cíl a jdi </a:t>
              </a:r>
            </a:p>
            <a:p>
              <a:pPr algn="ctr">
                <a:lnSpc>
                  <a:spcPts val="4200"/>
                </a:lnSpc>
              </a:pPr>
              <a:r>
                <a:rPr lang="en-US" sz="3000">
                  <a:solidFill>
                    <a:srgbClr val="000000"/>
                  </a:solidFill>
                  <a:latin typeface="MetaPro Bold"/>
                  <a:ea typeface="MetaPro Bold"/>
                  <a:cs typeface="MetaPro Bold"/>
                  <a:sym typeface="MetaPro Bold"/>
                </a:rPr>
                <a:t>za ním.</a:t>
              </a:r>
            </a:p>
          </p:txBody>
        </p:sp>
      </p:grpSp>
      <p:grpSp>
        <p:nvGrpSpPr>
          <p:cNvPr id="8" name="Group 8"/>
          <p:cNvGrpSpPr/>
          <p:nvPr/>
        </p:nvGrpSpPr>
        <p:grpSpPr>
          <a:xfrm>
            <a:off x="4102187" y="2237937"/>
            <a:ext cx="4047859" cy="404785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FF54B2"/>
              </a:solidFill>
              <a:prstDash val="solid"/>
              <a:miter/>
            </a:ln>
          </p:spPr>
          <p:txBody>
            <a:bodyPr/>
            <a:lstStyle/>
            <a:p>
              <a:endParaRPr lang="cs-CZ"/>
            </a:p>
          </p:txBody>
        </p:sp>
        <p:sp>
          <p:nvSpPr>
            <p:cNvPr id="10" name="TextBox 10"/>
            <p:cNvSpPr txBox="1"/>
            <p:nvPr/>
          </p:nvSpPr>
          <p:spPr>
            <a:xfrm>
              <a:off x="76200" y="-85725"/>
              <a:ext cx="660400" cy="822325"/>
            </a:xfrm>
            <a:prstGeom prst="rect">
              <a:avLst/>
            </a:prstGeom>
          </p:spPr>
          <p:txBody>
            <a:bodyPr lIns="50800" tIns="50800" rIns="50800" bIns="50800" rtlCol="0" anchor="ctr"/>
            <a:lstStyle/>
            <a:p>
              <a:pPr algn="ctr">
                <a:lnSpc>
                  <a:spcPts val="4200"/>
                </a:lnSpc>
              </a:pPr>
              <a:r>
                <a:rPr lang="en-US" sz="3000">
                  <a:solidFill>
                    <a:srgbClr val="000000"/>
                  </a:solidFill>
                  <a:latin typeface="MetaPro Bold"/>
                  <a:ea typeface="MetaPro Bold"/>
                  <a:cs typeface="MetaPro Bold"/>
                  <a:sym typeface="MetaPro Bold"/>
                </a:rPr>
                <a:t>Co jsi vždycky chtěl/a zkusit?</a:t>
              </a:r>
            </a:p>
          </p:txBody>
        </p:sp>
      </p:grpSp>
      <p:sp>
        <p:nvSpPr>
          <p:cNvPr id="11" name="TextBox 11"/>
          <p:cNvSpPr txBox="1"/>
          <p:nvPr/>
        </p:nvSpPr>
        <p:spPr>
          <a:xfrm>
            <a:off x="937703" y="966325"/>
            <a:ext cx="10307293" cy="1016000"/>
          </a:xfrm>
          <a:prstGeom prst="rect">
            <a:avLst/>
          </a:prstGeom>
        </p:spPr>
        <p:txBody>
          <a:bodyPr lIns="0" tIns="0" rIns="0" bIns="0" rtlCol="0" anchor="t">
            <a:spAutoFit/>
          </a:bodyPr>
          <a:lstStyle/>
          <a:p>
            <a:pPr algn="l">
              <a:lnSpc>
                <a:spcPts val="7000"/>
              </a:lnSpc>
            </a:pPr>
            <a:r>
              <a:rPr lang="en-US" sz="5000">
                <a:solidFill>
                  <a:srgbClr val="000000"/>
                </a:solidFill>
                <a:latin typeface="MetaPro Heavy"/>
                <a:ea typeface="MetaPro Heavy"/>
                <a:cs typeface="MetaPro Heavy"/>
                <a:sym typeface="MetaPro Heavy"/>
              </a:rPr>
              <a:t>Všestranný rozvoj ve 4 oblastech </a:t>
            </a:r>
          </a:p>
        </p:txBody>
      </p:sp>
      <p:sp>
        <p:nvSpPr>
          <p:cNvPr id="12" name="Freeform 12"/>
          <p:cNvSpPr/>
          <p:nvPr/>
        </p:nvSpPr>
        <p:spPr>
          <a:xfrm>
            <a:off x="-239938" y="6285796"/>
            <a:ext cx="18527938" cy="12493994"/>
          </a:xfrm>
          <a:custGeom>
            <a:avLst/>
            <a:gdLst/>
            <a:ahLst/>
            <a:cxnLst/>
            <a:rect l="l" t="t" r="r" b="b"/>
            <a:pathLst>
              <a:path w="18527938" h="12493994">
                <a:moveTo>
                  <a:pt x="0" y="0"/>
                </a:moveTo>
                <a:lnTo>
                  <a:pt x="18527938" y="0"/>
                </a:lnTo>
                <a:lnTo>
                  <a:pt x="18527938" y="12493994"/>
                </a:lnTo>
                <a:lnTo>
                  <a:pt x="0" y="12493994"/>
                </a:lnTo>
                <a:lnTo>
                  <a:pt x="0" y="0"/>
                </a:lnTo>
                <a:close/>
              </a:path>
            </a:pathLst>
          </a:custGeom>
          <a:blipFill>
            <a:blip r:embed="rId3">
              <a:extLst>
                <a:ext uri="{96DAC541-7B7A-43D3-8B79-37D633B846F1}">
                  <asvg:svgBlip xmlns:asvg="http://schemas.microsoft.com/office/drawing/2016/SVG/main" r:embed="rId4"/>
                </a:ext>
              </a:extLst>
            </a:blip>
            <a:stretch>
              <a:fillRect t="-48294"/>
            </a:stretch>
          </a:blipFill>
        </p:spPr>
        <p:txBody>
          <a:bodyPr/>
          <a:lstStyle/>
          <a:p>
            <a:endParaRPr lang="cs-CZ"/>
          </a:p>
        </p:txBody>
      </p:sp>
      <p:sp>
        <p:nvSpPr>
          <p:cNvPr id="13" name="TextBox 13"/>
          <p:cNvSpPr txBox="1"/>
          <p:nvPr/>
        </p:nvSpPr>
        <p:spPr>
          <a:xfrm>
            <a:off x="13216441" y="2241904"/>
            <a:ext cx="4512430" cy="1465901"/>
          </a:xfrm>
          <a:prstGeom prst="rect">
            <a:avLst/>
          </a:prstGeom>
        </p:spPr>
        <p:txBody>
          <a:bodyPr lIns="0" tIns="0" rIns="0" bIns="0" rtlCol="0" anchor="t">
            <a:spAutoFit/>
          </a:bodyPr>
          <a:lstStyle/>
          <a:p>
            <a:pPr algn="ctr">
              <a:lnSpc>
                <a:spcPts val="5253"/>
              </a:lnSpc>
            </a:pPr>
            <a:r>
              <a:rPr lang="en-US" sz="4377">
                <a:solidFill>
                  <a:srgbClr val="33297D"/>
                </a:solidFill>
                <a:latin typeface="MetaPro Bold"/>
                <a:ea typeface="MetaPro Bold"/>
                <a:cs typeface="MetaPro Bold"/>
                <a:sym typeface="MetaPro Bold"/>
              </a:rPr>
              <a:t>Je jen na tobě, kam se vydáš!</a:t>
            </a:r>
          </a:p>
        </p:txBody>
      </p:sp>
      <p:sp>
        <p:nvSpPr>
          <p:cNvPr id="14" name="TextBox 14"/>
          <p:cNvSpPr txBox="1"/>
          <p:nvPr/>
        </p:nvSpPr>
        <p:spPr>
          <a:xfrm>
            <a:off x="14174870" y="4138042"/>
            <a:ext cx="2595572" cy="1924050"/>
          </a:xfrm>
          <a:prstGeom prst="rect">
            <a:avLst/>
          </a:prstGeom>
        </p:spPr>
        <p:txBody>
          <a:bodyPr lIns="0" tIns="0" rIns="0" bIns="0" rtlCol="0" anchor="t">
            <a:spAutoFit/>
          </a:bodyPr>
          <a:lstStyle/>
          <a:p>
            <a:pPr algn="ctr">
              <a:lnSpc>
                <a:spcPts val="4799"/>
              </a:lnSpc>
            </a:pPr>
            <a:r>
              <a:rPr lang="en-US" sz="3999">
                <a:solidFill>
                  <a:srgbClr val="00A89E"/>
                </a:solidFill>
                <a:latin typeface="MetaPro Bold"/>
                <a:ea typeface="MetaPro Bold"/>
                <a:cs typeface="MetaPro Bold"/>
                <a:sym typeface="MetaPro Bold"/>
              </a:rPr>
              <a:t>+ cíl</a:t>
            </a:r>
          </a:p>
          <a:p>
            <a:pPr algn="ctr">
              <a:lnSpc>
                <a:spcPts val="4799"/>
              </a:lnSpc>
            </a:pPr>
            <a:r>
              <a:rPr lang="en-US" sz="3999">
                <a:solidFill>
                  <a:srgbClr val="00A89E"/>
                </a:solidFill>
                <a:latin typeface="MetaPro Bold"/>
                <a:ea typeface="MetaPro Bold"/>
                <a:cs typeface="MetaPro Bold"/>
                <a:sym typeface="MetaPro Bold"/>
              </a:rPr>
              <a:t>+ mentor</a:t>
            </a:r>
          </a:p>
          <a:p>
            <a:pPr algn="ctr">
              <a:lnSpc>
                <a:spcPts val="4799"/>
              </a:lnSpc>
            </a:pPr>
            <a:r>
              <a:rPr lang="en-US" sz="3999">
                <a:solidFill>
                  <a:srgbClr val="00A89E"/>
                </a:solidFill>
                <a:latin typeface="MetaPro Bold"/>
                <a:ea typeface="MetaPro Bold"/>
                <a:cs typeface="MetaPro Bold"/>
                <a:sym typeface="MetaPro Bold"/>
              </a:rPr>
              <a:t>+ appka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698274" y="771525"/>
            <a:ext cx="6408064" cy="2637902"/>
          </a:xfrm>
          <a:prstGeom prst="rect">
            <a:avLst/>
          </a:prstGeom>
        </p:spPr>
        <p:txBody>
          <a:bodyPr lIns="0" tIns="0" rIns="0" bIns="0" rtlCol="0" anchor="t">
            <a:spAutoFit/>
          </a:bodyPr>
          <a:lstStyle/>
          <a:p>
            <a:pPr algn="ctr">
              <a:lnSpc>
                <a:spcPts val="7000"/>
              </a:lnSpc>
            </a:pPr>
            <a:r>
              <a:rPr lang="en-US" sz="5000" b="1">
                <a:solidFill>
                  <a:srgbClr val="000000"/>
                </a:solidFill>
                <a:latin typeface="MetaPro Heavy"/>
                <a:ea typeface="MetaPro Heavy"/>
                <a:cs typeface="MetaPro Heavy"/>
                <a:sym typeface="MetaPro Heavy"/>
              </a:rPr>
              <a:t>DĚLEJ CO TĚ BAVÍ </a:t>
            </a:r>
          </a:p>
          <a:p>
            <a:pPr algn="ctr">
              <a:lnSpc>
                <a:spcPts val="7000"/>
              </a:lnSpc>
            </a:pPr>
            <a:r>
              <a:rPr lang="en-US" sz="5000" b="1">
                <a:solidFill>
                  <a:srgbClr val="000000"/>
                </a:solidFill>
                <a:latin typeface="MetaPro Heavy"/>
                <a:ea typeface="MetaPro Heavy"/>
                <a:cs typeface="MetaPro Heavy"/>
                <a:sym typeface="MetaPro Heavy"/>
              </a:rPr>
              <a:t>A ZÍSKEJ PRESTIŽNÍ CERTIFIKÁT!</a:t>
            </a:r>
          </a:p>
        </p:txBody>
      </p:sp>
      <p:sp>
        <p:nvSpPr>
          <p:cNvPr id="3" name="Freeform 3"/>
          <p:cNvSpPr/>
          <p:nvPr/>
        </p:nvSpPr>
        <p:spPr>
          <a:xfrm>
            <a:off x="0" y="-1623060"/>
            <a:ext cx="18288000" cy="11910060"/>
          </a:xfrm>
          <a:custGeom>
            <a:avLst/>
            <a:gdLst/>
            <a:ahLst/>
            <a:cxnLst/>
            <a:rect l="l" t="t" r="r" b="b"/>
            <a:pathLst>
              <a:path w="18288000" h="11910060">
                <a:moveTo>
                  <a:pt x="0" y="0"/>
                </a:moveTo>
                <a:lnTo>
                  <a:pt x="18288000" y="0"/>
                </a:lnTo>
                <a:lnTo>
                  <a:pt x="18288000" y="11910060"/>
                </a:lnTo>
                <a:lnTo>
                  <a:pt x="0" y="11910060"/>
                </a:lnTo>
                <a:lnTo>
                  <a:pt x="0" y="0"/>
                </a:lnTo>
                <a:close/>
              </a:path>
            </a:pathLst>
          </a:custGeom>
          <a:blipFill>
            <a:blip r:embed="rId3"/>
            <a:stretch>
              <a:fillRect/>
            </a:stretch>
          </a:blipFill>
        </p:spPr>
        <p:txBody>
          <a:bodyPr/>
          <a:lstStyle/>
          <a:p>
            <a:endParaRPr lang="cs-CZ" b="1"/>
          </a:p>
        </p:txBody>
      </p:sp>
      <p:sp>
        <p:nvSpPr>
          <p:cNvPr id="4" name="Freeform 4"/>
          <p:cNvSpPr/>
          <p:nvPr/>
        </p:nvSpPr>
        <p:spPr>
          <a:xfrm>
            <a:off x="0" y="4323367"/>
            <a:ext cx="18288000" cy="8177700"/>
          </a:xfrm>
          <a:custGeom>
            <a:avLst/>
            <a:gdLst/>
            <a:ahLst/>
            <a:cxnLst/>
            <a:rect l="l" t="t" r="r" b="b"/>
            <a:pathLst>
              <a:path w="18288000" h="8177700">
                <a:moveTo>
                  <a:pt x="0" y="0"/>
                </a:moveTo>
                <a:lnTo>
                  <a:pt x="18288000" y="0"/>
                </a:lnTo>
                <a:lnTo>
                  <a:pt x="18288000" y="8177700"/>
                </a:lnTo>
                <a:lnTo>
                  <a:pt x="0" y="8177700"/>
                </a:lnTo>
                <a:lnTo>
                  <a:pt x="0" y="0"/>
                </a:lnTo>
                <a:close/>
              </a:path>
            </a:pathLst>
          </a:custGeom>
          <a:blipFill>
            <a:blip r:embed="rId4">
              <a:extLst>
                <a:ext uri="{96DAC541-7B7A-43D3-8B79-37D633B846F1}">
                  <asvg:svgBlip xmlns:asvg="http://schemas.microsoft.com/office/drawing/2016/SVG/main" r:embed="rId5"/>
                </a:ext>
              </a:extLst>
            </a:blip>
            <a:stretch>
              <a:fillRect t="-40792" b="-82839"/>
            </a:stretch>
          </a:blipFill>
        </p:spPr>
        <p:txBody>
          <a:bodyPr/>
          <a:lstStyle/>
          <a:p>
            <a:endParaRPr lang="cs-CZ" b="1"/>
          </a:p>
        </p:txBody>
      </p:sp>
      <p:sp>
        <p:nvSpPr>
          <p:cNvPr id="5" name="TextBox 5"/>
          <p:cNvSpPr txBox="1"/>
          <p:nvPr/>
        </p:nvSpPr>
        <p:spPr>
          <a:xfrm>
            <a:off x="19665" y="7877834"/>
            <a:ext cx="9935710" cy="1989712"/>
          </a:xfrm>
          <a:prstGeom prst="rect">
            <a:avLst/>
          </a:prstGeom>
        </p:spPr>
        <p:txBody>
          <a:bodyPr lIns="0" tIns="0" rIns="0" bIns="0" rtlCol="0" anchor="t">
            <a:spAutoFit/>
          </a:bodyPr>
          <a:lstStyle/>
          <a:p>
            <a:pPr algn="ctr">
              <a:lnSpc>
                <a:spcPts val="8036"/>
              </a:lnSpc>
            </a:pPr>
            <a:r>
              <a:rPr lang="en-US" sz="5740" b="1" dirty="0">
                <a:solidFill>
                  <a:srgbClr val="000000"/>
                </a:solidFill>
                <a:latin typeface="MetaPro Heavy"/>
                <a:ea typeface="MetaPro Heavy"/>
                <a:cs typeface="MetaPro Heavy"/>
                <a:sym typeface="MetaPro Heavy"/>
              </a:rPr>
              <a:t>DĚLEJ CO TĚ BAVÍ </a:t>
            </a:r>
          </a:p>
          <a:p>
            <a:pPr algn="ctr">
              <a:lnSpc>
                <a:spcPts val="8036"/>
              </a:lnSpc>
            </a:pPr>
            <a:r>
              <a:rPr lang="en-US" sz="5740" b="1" dirty="0">
                <a:solidFill>
                  <a:srgbClr val="000000"/>
                </a:solidFill>
                <a:latin typeface="MetaPro Heavy"/>
                <a:ea typeface="MetaPro Heavy"/>
                <a:cs typeface="MetaPro Heavy"/>
                <a:sym typeface="MetaPro Heavy"/>
              </a:rPr>
              <a:t>A ZÍSKEJ PRESTIŽNÍ CERTIFIKÁT!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60175" y="0"/>
            <a:ext cx="14695714" cy="10287000"/>
            <a:chOff x="0" y="0"/>
            <a:chExt cx="19594286" cy="13716000"/>
          </a:xfrm>
        </p:grpSpPr>
        <p:sp>
          <p:nvSpPr>
            <p:cNvPr id="3" name="Freeform 3"/>
            <p:cNvSpPr/>
            <p:nvPr/>
          </p:nvSpPr>
          <p:spPr>
            <a:xfrm>
              <a:off x="0" y="0"/>
              <a:ext cx="19594286" cy="13716000"/>
            </a:xfrm>
            <a:custGeom>
              <a:avLst/>
              <a:gdLst/>
              <a:ahLst/>
              <a:cxnLst/>
              <a:rect l="l" t="t" r="r" b="b"/>
              <a:pathLst>
                <a:path w="19594286" h="13716000">
                  <a:moveTo>
                    <a:pt x="0" y="0"/>
                  </a:moveTo>
                  <a:lnTo>
                    <a:pt x="19594286" y="0"/>
                  </a:lnTo>
                  <a:lnTo>
                    <a:pt x="19594286" y="13716000"/>
                  </a:lnTo>
                  <a:lnTo>
                    <a:pt x="0" y="13716000"/>
                  </a:lnTo>
                  <a:lnTo>
                    <a:pt x="0" y="0"/>
                  </a:lnTo>
                  <a:close/>
                </a:path>
              </a:pathLst>
            </a:custGeom>
            <a:blipFill>
              <a:blip r:embed="rId3"/>
              <a:stretch>
                <a:fillRect/>
              </a:stretch>
            </a:blipFill>
          </p:spPr>
          <p:txBody>
            <a:bodyPr/>
            <a:lstStyle/>
            <a:p>
              <a:endParaRPr lang="cs-CZ"/>
            </a:p>
          </p:txBody>
        </p:sp>
      </p:grpSp>
      <p:grpSp>
        <p:nvGrpSpPr>
          <p:cNvPr id="4" name="Group 4"/>
          <p:cNvGrpSpPr/>
          <p:nvPr/>
        </p:nvGrpSpPr>
        <p:grpSpPr>
          <a:xfrm>
            <a:off x="11087100" y="0"/>
            <a:ext cx="7200900" cy="10287000"/>
            <a:chOff x="0" y="0"/>
            <a:chExt cx="9601200" cy="13716000"/>
          </a:xfrm>
        </p:grpSpPr>
        <p:sp>
          <p:nvSpPr>
            <p:cNvPr id="5" name="Freeform 5"/>
            <p:cNvSpPr/>
            <p:nvPr/>
          </p:nvSpPr>
          <p:spPr>
            <a:xfrm>
              <a:off x="0" y="0"/>
              <a:ext cx="9601200" cy="13716000"/>
            </a:xfrm>
            <a:custGeom>
              <a:avLst/>
              <a:gdLst/>
              <a:ahLst/>
              <a:cxnLst/>
              <a:rect l="l" t="t" r="r" b="b"/>
              <a:pathLst>
                <a:path w="9601200" h="13716000">
                  <a:moveTo>
                    <a:pt x="0" y="0"/>
                  </a:moveTo>
                  <a:lnTo>
                    <a:pt x="9601200" y="0"/>
                  </a:lnTo>
                  <a:lnTo>
                    <a:pt x="9601200" y="13716000"/>
                  </a:lnTo>
                  <a:lnTo>
                    <a:pt x="0" y="13716000"/>
                  </a:lnTo>
                  <a:lnTo>
                    <a:pt x="0" y="0"/>
                  </a:lnTo>
                  <a:close/>
                </a:path>
              </a:pathLst>
            </a:custGeom>
            <a:blipFill>
              <a:blip r:embed="rId4"/>
              <a:stretch>
                <a:fillRect/>
              </a:stretch>
            </a:blipFill>
          </p:spPr>
          <p:txBody>
            <a:bodyPr/>
            <a:lstStyle/>
            <a:p>
              <a:endParaRPr lang="cs-CZ"/>
            </a:p>
          </p:txBody>
        </p:sp>
      </p:grpSp>
      <p:sp>
        <p:nvSpPr>
          <p:cNvPr id="6" name="TextBox 6"/>
          <p:cNvSpPr txBox="1"/>
          <p:nvPr/>
        </p:nvSpPr>
        <p:spPr>
          <a:xfrm>
            <a:off x="1028700" y="876300"/>
            <a:ext cx="5756970" cy="911225"/>
          </a:xfrm>
          <a:prstGeom prst="rect">
            <a:avLst/>
          </a:prstGeom>
        </p:spPr>
        <p:txBody>
          <a:bodyPr lIns="0" tIns="0" rIns="0" bIns="0" rtlCol="0" anchor="t">
            <a:spAutoFit/>
          </a:bodyPr>
          <a:lstStyle/>
          <a:p>
            <a:pPr algn="l">
              <a:lnSpc>
                <a:spcPts val="7000"/>
              </a:lnSpc>
            </a:pPr>
            <a:r>
              <a:rPr lang="en-US" sz="5000">
                <a:solidFill>
                  <a:srgbClr val="000000"/>
                </a:solidFill>
                <a:latin typeface="MetaBlackCE"/>
                <a:ea typeface="MetaBlackCE"/>
                <a:cs typeface="MetaBlackCE"/>
                <a:sym typeface="MetaBlackCE"/>
              </a:rPr>
              <a:t>SEZNAMTE SE S ORB</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915458"/>
            <a:ext cx="5150902" cy="10097132"/>
          </a:xfrm>
          <a:custGeom>
            <a:avLst/>
            <a:gdLst/>
            <a:ahLst/>
            <a:cxnLst/>
            <a:rect l="l" t="t" r="r" b="b"/>
            <a:pathLst>
              <a:path w="5150902" h="10097132">
                <a:moveTo>
                  <a:pt x="0" y="0"/>
                </a:moveTo>
                <a:lnTo>
                  <a:pt x="5150902" y="0"/>
                </a:lnTo>
                <a:lnTo>
                  <a:pt x="5150902" y="10097132"/>
                </a:lnTo>
                <a:lnTo>
                  <a:pt x="0" y="100971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3" name="Freeform 3"/>
          <p:cNvSpPr/>
          <p:nvPr/>
        </p:nvSpPr>
        <p:spPr>
          <a:xfrm>
            <a:off x="6374075" y="2915458"/>
            <a:ext cx="5150902" cy="10097132"/>
          </a:xfrm>
          <a:custGeom>
            <a:avLst/>
            <a:gdLst/>
            <a:ahLst/>
            <a:cxnLst/>
            <a:rect l="l" t="t" r="r" b="b"/>
            <a:pathLst>
              <a:path w="5150902" h="10097132">
                <a:moveTo>
                  <a:pt x="0" y="0"/>
                </a:moveTo>
                <a:lnTo>
                  <a:pt x="5150902" y="0"/>
                </a:lnTo>
                <a:lnTo>
                  <a:pt x="5150902" y="10097132"/>
                </a:lnTo>
                <a:lnTo>
                  <a:pt x="0" y="100971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cs-CZ"/>
          </a:p>
        </p:txBody>
      </p:sp>
      <p:sp>
        <p:nvSpPr>
          <p:cNvPr id="4" name="Freeform 4"/>
          <p:cNvSpPr/>
          <p:nvPr/>
        </p:nvSpPr>
        <p:spPr>
          <a:xfrm>
            <a:off x="11719451" y="2915458"/>
            <a:ext cx="5150902" cy="10097132"/>
          </a:xfrm>
          <a:custGeom>
            <a:avLst/>
            <a:gdLst/>
            <a:ahLst/>
            <a:cxnLst/>
            <a:rect l="l" t="t" r="r" b="b"/>
            <a:pathLst>
              <a:path w="5150902" h="10097132">
                <a:moveTo>
                  <a:pt x="0" y="0"/>
                </a:moveTo>
                <a:lnTo>
                  <a:pt x="5150901" y="0"/>
                </a:lnTo>
                <a:lnTo>
                  <a:pt x="5150901" y="10097132"/>
                </a:lnTo>
                <a:lnTo>
                  <a:pt x="0" y="100971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cs-CZ"/>
          </a:p>
        </p:txBody>
      </p:sp>
      <p:sp>
        <p:nvSpPr>
          <p:cNvPr id="5" name="TextBox 5"/>
          <p:cNvSpPr txBox="1"/>
          <p:nvPr/>
        </p:nvSpPr>
        <p:spPr>
          <a:xfrm>
            <a:off x="1028700" y="876300"/>
            <a:ext cx="6757257" cy="911225"/>
          </a:xfrm>
          <a:prstGeom prst="rect">
            <a:avLst/>
          </a:prstGeom>
        </p:spPr>
        <p:txBody>
          <a:bodyPr lIns="0" tIns="0" rIns="0" bIns="0" rtlCol="0" anchor="t">
            <a:spAutoFit/>
          </a:bodyPr>
          <a:lstStyle/>
          <a:p>
            <a:pPr algn="l">
              <a:lnSpc>
                <a:spcPts val="7000"/>
              </a:lnSpc>
            </a:pPr>
            <a:r>
              <a:rPr lang="en-US" sz="5000">
                <a:solidFill>
                  <a:srgbClr val="000000"/>
                </a:solidFill>
                <a:latin typeface="MetaBlackCE"/>
                <a:ea typeface="MetaBlackCE"/>
                <a:cs typeface="MetaBlackCE"/>
                <a:sym typeface="MetaBlackCE"/>
              </a:rPr>
              <a:t>SEZNAMTE SE S ORB</a:t>
            </a:r>
          </a:p>
        </p:txBody>
      </p:sp>
      <p:sp>
        <p:nvSpPr>
          <p:cNvPr id="6" name="Freeform 6"/>
          <p:cNvSpPr/>
          <p:nvPr/>
        </p:nvSpPr>
        <p:spPr>
          <a:xfrm>
            <a:off x="1232665" y="3663904"/>
            <a:ext cx="4742971" cy="6729850"/>
          </a:xfrm>
          <a:custGeom>
            <a:avLst/>
            <a:gdLst/>
            <a:ahLst/>
            <a:cxnLst/>
            <a:rect l="l" t="t" r="r" b="b"/>
            <a:pathLst>
              <a:path w="4742971" h="6729850">
                <a:moveTo>
                  <a:pt x="0" y="0"/>
                </a:moveTo>
                <a:lnTo>
                  <a:pt x="4742971" y="0"/>
                </a:lnTo>
                <a:lnTo>
                  <a:pt x="4742971" y="6729850"/>
                </a:lnTo>
                <a:lnTo>
                  <a:pt x="0" y="6729850"/>
                </a:lnTo>
                <a:lnTo>
                  <a:pt x="0" y="0"/>
                </a:lnTo>
                <a:close/>
              </a:path>
            </a:pathLst>
          </a:custGeom>
          <a:blipFill>
            <a:blip r:embed="rId9"/>
            <a:stretch>
              <a:fillRect t="-8303"/>
            </a:stretch>
          </a:blipFill>
        </p:spPr>
        <p:txBody>
          <a:bodyPr/>
          <a:lstStyle/>
          <a:p>
            <a:endParaRPr lang="cs-CZ"/>
          </a:p>
        </p:txBody>
      </p:sp>
      <p:sp>
        <p:nvSpPr>
          <p:cNvPr id="7" name="Freeform 7"/>
          <p:cNvSpPr/>
          <p:nvPr/>
        </p:nvSpPr>
        <p:spPr>
          <a:xfrm>
            <a:off x="6650330" y="3663904"/>
            <a:ext cx="4598393" cy="7277168"/>
          </a:xfrm>
          <a:custGeom>
            <a:avLst/>
            <a:gdLst/>
            <a:ahLst/>
            <a:cxnLst/>
            <a:rect l="l" t="t" r="r" b="b"/>
            <a:pathLst>
              <a:path w="4598393" h="7277168">
                <a:moveTo>
                  <a:pt x="0" y="0"/>
                </a:moveTo>
                <a:lnTo>
                  <a:pt x="4598393" y="0"/>
                </a:lnTo>
                <a:lnTo>
                  <a:pt x="4598393" y="7277169"/>
                </a:lnTo>
                <a:lnTo>
                  <a:pt x="0" y="7277169"/>
                </a:lnTo>
                <a:lnTo>
                  <a:pt x="0" y="0"/>
                </a:lnTo>
                <a:close/>
              </a:path>
            </a:pathLst>
          </a:custGeom>
          <a:blipFill>
            <a:blip r:embed="rId10"/>
            <a:stretch>
              <a:fillRect t="-4166"/>
            </a:stretch>
          </a:blipFill>
        </p:spPr>
        <p:txBody>
          <a:bodyPr/>
          <a:lstStyle/>
          <a:p>
            <a:endParaRPr lang="cs-CZ"/>
          </a:p>
        </p:txBody>
      </p:sp>
      <p:sp>
        <p:nvSpPr>
          <p:cNvPr id="8" name="Freeform 8"/>
          <p:cNvSpPr/>
          <p:nvPr/>
        </p:nvSpPr>
        <p:spPr>
          <a:xfrm>
            <a:off x="12073719" y="3663904"/>
            <a:ext cx="4504520" cy="6634014"/>
          </a:xfrm>
          <a:custGeom>
            <a:avLst/>
            <a:gdLst/>
            <a:ahLst/>
            <a:cxnLst/>
            <a:rect l="l" t="t" r="r" b="b"/>
            <a:pathLst>
              <a:path w="4504520" h="6634014">
                <a:moveTo>
                  <a:pt x="0" y="0"/>
                </a:moveTo>
                <a:lnTo>
                  <a:pt x="4504520" y="0"/>
                </a:lnTo>
                <a:lnTo>
                  <a:pt x="4504520" y="6634015"/>
                </a:lnTo>
                <a:lnTo>
                  <a:pt x="0" y="6634015"/>
                </a:lnTo>
                <a:lnTo>
                  <a:pt x="0" y="0"/>
                </a:lnTo>
                <a:close/>
              </a:path>
            </a:pathLst>
          </a:custGeom>
          <a:blipFill>
            <a:blip r:embed="rId11"/>
            <a:stretch>
              <a:fillRect t="-5076"/>
            </a:stretch>
          </a:blipFill>
        </p:spPr>
        <p:txBody>
          <a:bodyPr/>
          <a:lstStyle/>
          <a:p>
            <a:endParaRPr lang="cs-CZ"/>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cs-CZ"/>
          </a:p>
        </p:txBody>
      </p:sp>
      <p:sp>
        <p:nvSpPr>
          <p:cNvPr id="3" name="TextBox 3"/>
          <p:cNvSpPr txBox="1"/>
          <p:nvPr/>
        </p:nvSpPr>
        <p:spPr>
          <a:xfrm>
            <a:off x="1028700" y="723900"/>
            <a:ext cx="6000006" cy="1209676"/>
          </a:xfrm>
          <a:prstGeom prst="rect">
            <a:avLst/>
          </a:prstGeom>
        </p:spPr>
        <p:txBody>
          <a:bodyPr lIns="0" tIns="0" rIns="0" bIns="0" rtlCol="0" anchor="t">
            <a:spAutoFit/>
          </a:bodyPr>
          <a:lstStyle/>
          <a:p>
            <a:pPr algn="ctr">
              <a:lnSpc>
                <a:spcPts val="8399"/>
              </a:lnSpc>
            </a:pPr>
            <a:r>
              <a:rPr lang="en-US" sz="5999">
                <a:solidFill>
                  <a:srgbClr val="000000"/>
                </a:solidFill>
                <a:latin typeface="MetaPro Heavy"/>
                <a:ea typeface="MetaPro Heavy"/>
                <a:cs typeface="MetaPro Heavy"/>
                <a:sym typeface="MetaPro Heavy"/>
              </a:rPr>
              <a:t>Program, který….</a:t>
            </a:r>
          </a:p>
        </p:txBody>
      </p:sp>
      <p:sp>
        <p:nvSpPr>
          <p:cNvPr id="4" name="TextBox 4"/>
          <p:cNvSpPr txBox="1"/>
          <p:nvPr/>
        </p:nvSpPr>
        <p:spPr>
          <a:xfrm>
            <a:off x="4590251" y="3350551"/>
            <a:ext cx="13149059" cy="1228725"/>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MetaPro"/>
                <a:ea typeface="MetaPro"/>
                <a:cs typeface="MetaPro"/>
                <a:sym typeface="MetaPro"/>
              </a:rPr>
              <a:t>… je zakončen slavnostní ceremonií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07823"/>
            <a:ext cx="11703000" cy="8871355"/>
          </a:xfrm>
          <a:custGeom>
            <a:avLst/>
            <a:gdLst/>
            <a:ahLst/>
            <a:cxnLst/>
            <a:rect l="l" t="t" r="r" b="b"/>
            <a:pathLst>
              <a:path w="11703000" h="8871355">
                <a:moveTo>
                  <a:pt x="0" y="0"/>
                </a:moveTo>
                <a:lnTo>
                  <a:pt x="11703000" y="0"/>
                </a:lnTo>
                <a:lnTo>
                  <a:pt x="11703000" y="8871354"/>
                </a:lnTo>
                <a:lnTo>
                  <a:pt x="0" y="8871354"/>
                </a:lnTo>
                <a:lnTo>
                  <a:pt x="0" y="0"/>
                </a:lnTo>
                <a:close/>
              </a:path>
            </a:pathLst>
          </a:custGeom>
          <a:blipFill>
            <a:blip r:embed="rId3"/>
            <a:stretch>
              <a:fillRect l="-9794" r="-6158"/>
            </a:stretch>
          </a:blipFill>
        </p:spPr>
        <p:txBody>
          <a:bodyPr/>
          <a:lstStyle/>
          <a:p>
            <a:endParaRPr lang="cs-CZ"/>
          </a:p>
        </p:txBody>
      </p:sp>
      <p:sp>
        <p:nvSpPr>
          <p:cNvPr id="3" name="Freeform 3"/>
          <p:cNvSpPr/>
          <p:nvPr/>
        </p:nvSpPr>
        <p:spPr>
          <a:xfrm>
            <a:off x="12143540" y="707823"/>
            <a:ext cx="6144460" cy="4326652"/>
          </a:xfrm>
          <a:custGeom>
            <a:avLst/>
            <a:gdLst/>
            <a:ahLst/>
            <a:cxnLst/>
            <a:rect l="l" t="t" r="r" b="b"/>
            <a:pathLst>
              <a:path w="6144460" h="4326652">
                <a:moveTo>
                  <a:pt x="0" y="0"/>
                </a:moveTo>
                <a:lnTo>
                  <a:pt x="6144460" y="0"/>
                </a:lnTo>
                <a:lnTo>
                  <a:pt x="6144460" y="4326652"/>
                </a:lnTo>
                <a:lnTo>
                  <a:pt x="0" y="4326652"/>
                </a:lnTo>
                <a:lnTo>
                  <a:pt x="0" y="0"/>
                </a:lnTo>
                <a:close/>
              </a:path>
            </a:pathLst>
          </a:custGeom>
          <a:blipFill>
            <a:blip r:embed="rId4"/>
            <a:stretch>
              <a:fillRect l="-5267"/>
            </a:stretch>
          </a:blipFill>
        </p:spPr>
        <p:txBody>
          <a:bodyPr/>
          <a:lstStyle/>
          <a:p>
            <a:endParaRPr lang="cs-CZ"/>
          </a:p>
        </p:txBody>
      </p:sp>
      <p:sp>
        <p:nvSpPr>
          <p:cNvPr id="4" name="Freeform 4"/>
          <p:cNvSpPr/>
          <p:nvPr/>
        </p:nvSpPr>
        <p:spPr>
          <a:xfrm>
            <a:off x="12143540" y="5249564"/>
            <a:ext cx="6144460" cy="4329613"/>
          </a:xfrm>
          <a:custGeom>
            <a:avLst/>
            <a:gdLst/>
            <a:ahLst/>
            <a:cxnLst/>
            <a:rect l="l" t="t" r="r" b="b"/>
            <a:pathLst>
              <a:path w="6144460" h="4329613">
                <a:moveTo>
                  <a:pt x="0" y="0"/>
                </a:moveTo>
                <a:lnTo>
                  <a:pt x="6144460" y="0"/>
                </a:lnTo>
                <a:lnTo>
                  <a:pt x="6144460" y="4329613"/>
                </a:lnTo>
                <a:lnTo>
                  <a:pt x="0" y="4329613"/>
                </a:lnTo>
                <a:lnTo>
                  <a:pt x="0" y="0"/>
                </a:lnTo>
                <a:close/>
              </a:path>
            </a:pathLst>
          </a:custGeom>
          <a:blipFill>
            <a:blip r:embed="rId5"/>
            <a:stretch>
              <a:fillRect l="-4557" r="-709"/>
            </a:stretch>
          </a:blipFill>
        </p:spPr>
        <p:txBody>
          <a:bodyPr/>
          <a:lstStyle/>
          <a:p>
            <a:endParaRPr lang="cs-CZ"/>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4435745"/>
            <a:chOff x="0" y="0"/>
            <a:chExt cx="4816593" cy="1168262"/>
          </a:xfrm>
        </p:grpSpPr>
        <p:sp>
          <p:nvSpPr>
            <p:cNvPr id="3" name="Freeform 3"/>
            <p:cNvSpPr/>
            <p:nvPr/>
          </p:nvSpPr>
          <p:spPr>
            <a:xfrm>
              <a:off x="0" y="0"/>
              <a:ext cx="4816592" cy="1168262"/>
            </a:xfrm>
            <a:custGeom>
              <a:avLst/>
              <a:gdLst/>
              <a:ahLst/>
              <a:cxnLst/>
              <a:rect l="l" t="t" r="r" b="b"/>
              <a:pathLst>
                <a:path w="4816592" h="1168262">
                  <a:moveTo>
                    <a:pt x="0" y="0"/>
                  </a:moveTo>
                  <a:lnTo>
                    <a:pt x="4816592" y="0"/>
                  </a:lnTo>
                  <a:lnTo>
                    <a:pt x="4816592" y="1168262"/>
                  </a:lnTo>
                  <a:lnTo>
                    <a:pt x="0" y="1168262"/>
                  </a:lnTo>
                  <a:close/>
                </a:path>
              </a:pathLst>
            </a:custGeom>
            <a:solidFill>
              <a:srgbClr val="FF54B2"/>
            </a:solidFill>
          </p:spPr>
          <p:txBody>
            <a:bodyPr/>
            <a:lstStyle/>
            <a:p>
              <a:endParaRPr lang="cs-CZ"/>
            </a:p>
          </p:txBody>
        </p:sp>
        <p:sp>
          <p:nvSpPr>
            <p:cNvPr id="4" name="TextBox 4"/>
            <p:cNvSpPr txBox="1"/>
            <p:nvPr/>
          </p:nvSpPr>
          <p:spPr>
            <a:xfrm>
              <a:off x="0" y="-85725"/>
              <a:ext cx="4816593" cy="1253987"/>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620989" y="2898846"/>
            <a:ext cx="8272316" cy="6108048"/>
            <a:chOff x="0" y="0"/>
            <a:chExt cx="11029755" cy="8144063"/>
          </a:xfrm>
        </p:grpSpPr>
        <p:sp>
          <p:nvSpPr>
            <p:cNvPr id="6" name="Freeform 6"/>
            <p:cNvSpPr/>
            <p:nvPr/>
          </p:nvSpPr>
          <p:spPr>
            <a:xfrm>
              <a:off x="0" y="0"/>
              <a:ext cx="11029755" cy="8144063"/>
            </a:xfrm>
            <a:custGeom>
              <a:avLst/>
              <a:gdLst/>
              <a:ahLst/>
              <a:cxnLst/>
              <a:rect l="l" t="t" r="r" b="b"/>
              <a:pathLst>
                <a:path w="11029755" h="8144063">
                  <a:moveTo>
                    <a:pt x="0" y="0"/>
                  </a:moveTo>
                  <a:lnTo>
                    <a:pt x="11029755" y="0"/>
                  </a:lnTo>
                  <a:lnTo>
                    <a:pt x="11029755" y="8144063"/>
                  </a:lnTo>
                  <a:lnTo>
                    <a:pt x="0" y="8144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7" name="Freeform 7"/>
            <p:cNvSpPr/>
            <p:nvPr/>
          </p:nvSpPr>
          <p:spPr>
            <a:xfrm>
              <a:off x="1782333" y="707468"/>
              <a:ext cx="7480753" cy="4375535"/>
            </a:xfrm>
            <a:custGeom>
              <a:avLst/>
              <a:gdLst/>
              <a:ahLst/>
              <a:cxnLst/>
              <a:rect l="l" t="t" r="r" b="b"/>
              <a:pathLst>
                <a:path w="7480753" h="4375535">
                  <a:moveTo>
                    <a:pt x="0" y="0"/>
                  </a:moveTo>
                  <a:lnTo>
                    <a:pt x="7480753" y="0"/>
                  </a:lnTo>
                  <a:lnTo>
                    <a:pt x="7480753" y="4375535"/>
                  </a:lnTo>
                  <a:lnTo>
                    <a:pt x="0" y="4375535"/>
                  </a:lnTo>
                  <a:lnTo>
                    <a:pt x="0" y="0"/>
                  </a:lnTo>
                  <a:close/>
                </a:path>
              </a:pathLst>
            </a:custGeom>
            <a:blipFill>
              <a:blip r:embed="rId5"/>
              <a:stretch>
                <a:fillRect/>
              </a:stretch>
            </a:blipFill>
          </p:spPr>
          <p:txBody>
            <a:bodyPr/>
            <a:lstStyle/>
            <a:p>
              <a:endParaRPr lang="cs-CZ"/>
            </a:p>
          </p:txBody>
        </p:sp>
      </p:grpSp>
      <p:grpSp>
        <p:nvGrpSpPr>
          <p:cNvPr id="8" name="Group 8"/>
          <p:cNvGrpSpPr/>
          <p:nvPr/>
        </p:nvGrpSpPr>
        <p:grpSpPr>
          <a:xfrm>
            <a:off x="4757147" y="862075"/>
            <a:ext cx="3886960" cy="38869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FFFF"/>
            </a:solidFill>
          </p:spPr>
          <p:txBody>
            <a:bodyPr/>
            <a:lstStyle/>
            <a:p>
              <a:endParaRPr lang="cs-CZ"/>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9691575" y="7301403"/>
            <a:ext cx="758654" cy="758654"/>
          </a:xfrm>
          <a:custGeom>
            <a:avLst/>
            <a:gdLst/>
            <a:ahLst/>
            <a:cxnLst/>
            <a:rect l="l" t="t" r="r" b="b"/>
            <a:pathLst>
              <a:path w="758654" h="758654">
                <a:moveTo>
                  <a:pt x="0" y="0"/>
                </a:moveTo>
                <a:lnTo>
                  <a:pt x="758654" y="0"/>
                </a:lnTo>
                <a:lnTo>
                  <a:pt x="758654" y="758653"/>
                </a:lnTo>
                <a:lnTo>
                  <a:pt x="0" y="7586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cs-CZ"/>
          </a:p>
        </p:txBody>
      </p:sp>
      <p:sp>
        <p:nvSpPr>
          <p:cNvPr id="12" name="Freeform 12"/>
          <p:cNvSpPr/>
          <p:nvPr/>
        </p:nvSpPr>
        <p:spPr>
          <a:xfrm>
            <a:off x="9691575" y="8320728"/>
            <a:ext cx="758654" cy="758654"/>
          </a:xfrm>
          <a:custGeom>
            <a:avLst/>
            <a:gdLst/>
            <a:ahLst/>
            <a:cxnLst/>
            <a:rect l="l" t="t" r="r" b="b"/>
            <a:pathLst>
              <a:path w="758654" h="758654">
                <a:moveTo>
                  <a:pt x="0" y="0"/>
                </a:moveTo>
                <a:lnTo>
                  <a:pt x="758654" y="0"/>
                </a:lnTo>
                <a:lnTo>
                  <a:pt x="758654" y="758654"/>
                </a:lnTo>
                <a:lnTo>
                  <a:pt x="0" y="7586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cs-CZ"/>
          </a:p>
        </p:txBody>
      </p:sp>
      <p:sp>
        <p:nvSpPr>
          <p:cNvPr id="13" name="Freeform 13"/>
          <p:cNvSpPr/>
          <p:nvPr/>
        </p:nvSpPr>
        <p:spPr>
          <a:xfrm>
            <a:off x="9691575" y="6292123"/>
            <a:ext cx="758654" cy="758654"/>
          </a:xfrm>
          <a:custGeom>
            <a:avLst/>
            <a:gdLst/>
            <a:ahLst/>
            <a:cxnLst/>
            <a:rect l="l" t="t" r="r" b="b"/>
            <a:pathLst>
              <a:path w="758654" h="758654">
                <a:moveTo>
                  <a:pt x="0" y="0"/>
                </a:moveTo>
                <a:lnTo>
                  <a:pt x="758654" y="0"/>
                </a:lnTo>
                <a:lnTo>
                  <a:pt x="758654" y="758653"/>
                </a:lnTo>
                <a:lnTo>
                  <a:pt x="0" y="7586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cs-CZ"/>
          </a:p>
        </p:txBody>
      </p:sp>
      <p:sp>
        <p:nvSpPr>
          <p:cNvPr id="14" name="Freeform 14"/>
          <p:cNvSpPr/>
          <p:nvPr/>
        </p:nvSpPr>
        <p:spPr>
          <a:xfrm>
            <a:off x="10633829" y="6292123"/>
            <a:ext cx="758654" cy="758654"/>
          </a:xfrm>
          <a:custGeom>
            <a:avLst/>
            <a:gdLst/>
            <a:ahLst/>
            <a:cxnLst/>
            <a:rect l="l" t="t" r="r" b="b"/>
            <a:pathLst>
              <a:path w="758654" h="758654">
                <a:moveTo>
                  <a:pt x="0" y="0"/>
                </a:moveTo>
                <a:lnTo>
                  <a:pt x="758654" y="0"/>
                </a:lnTo>
                <a:lnTo>
                  <a:pt x="758654" y="758653"/>
                </a:lnTo>
                <a:lnTo>
                  <a:pt x="0" y="7586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cs-CZ"/>
          </a:p>
        </p:txBody>
      </p:sp>
      <p:sp>
        <p:nvSpPr>
          <p:cNvPr id="15" name="TextBox 15"/>
          <p:cNvSpPr txBox="1"/>
          <p:nvPr/>
        </p:nvSpPr>
        <p:spPr>
          <a:xfrm>
            <a:off x="9691575" y="4933950"/>
            <a:ext cx="4199096" cy="1016000"/>
          </a:xfrm>
          <a:prstGeom prst="rect">
            <a:avLst/>
          </a:prstGeom>
        </p:spPr>
        <p:txBody>
          <a:bodyPr lIns="0" tIns="0" rIns="0" bIns="0" rtlCol="0" anchor="t">
            <a:spAutoFit/>
          </a:bodyPr>
          <a:lstStyle/>
          <a:p>
            <a:pPr algn="ctr">
              <a:lnSpc>
                <a:spcPts val="7000"/>
              </a:lnSpc>
            </a:pPr>
            <a:r>
              <a:rPr lang="en-US" sz="5000">
                <a:solidFill>
                  <a:srgbClr val="00AEEF"/>
                </a:solidFill>
                <a:latin typeface="MetaPro Heavy"/>
                <a:ea typeface="MetaPro Heavy"/>
                <a:cs typeface="MetaPro Heavy"/>
                <a:sym typeface="MetaPro Heavy"/>
              </a:rPr>
              <a:t>WWW.DOFE.CZ</a:t>
            </a:r>
          </a:p>
        </p:txBody>
      </p:sp>
      <p:sp>
        <p:nvSpPr>
          <p:cNvPr id="16" name="TextBox 16"/>
          <p:cNvSpPr txBox="1"/>
          <p:nvPr/>
        </p:nvSpPr>
        <p:spPr>
          <a:xfrm>
            <a:off x="4858758" y="2057471"/>
            <a:ext cx="3683738" cy="1568450"/>
          </a:xfrm>
          <a:prstGeom prst="rect">
            <a:avLst/>
          </a:prstGeom>
        </p:spPr>
        <p:txBody>
          <a:bodyPr lIns="0" tIns="0" rIns="0" bIns="0" rtlCol="0" anchor="t">
            <a:spAutoFit/>
          </a:bodyPr>
          <a:lstStyle/>
          <a:p>
            <a:pPr algn="ctr">
              <a:lnSpc>
                <a:spcPts val="5500"/>
              </a:lnSpc>
            </a:pPr>
            <a:r>
              <a:rPr lang="en-US" sz="5000">
                <a:solidFill>
                  <a:srgbClr val="33297D"/>
                </a:solidFill>
                <a:latin typeface="MetaPro Heavy"/>
                <a:ea typeface="MetaPro Heavy"/>
                <a:cs typeface="MetaPro Heavy"/>
                <a:sym typeface="MetaPro Heavy"/>
              </a:rPr>
              <a:t>SLEDUJTE NÁS!</a:t>
            </a:r>
          </a:p>
        </p:txBody>
      </p:sp>
      <p:sp>
        <p:nvSpPr>
          <p:cNvPr id="17" name="TextBox 17"/>
          <p:cNvSpPr txBox="1"/>
          <p:nvPr/>
        </p:nvSpPr>
        <p:spPr>
          <a:xfrm>
            <a:off x="10633829" y="6407445"/>
            <a:ext cx="6625471" cy="2520950"/>
          </a:xfrm>
          <a:prstGeom prst="rect">
            <a:avLst/>
          </a:prstGeom>
        </p:spPr>
        <p:txBody>
          <a:bodyPr lIns="0" tIns="0" rIns="0" bIns="0" rtlCol="0" anchor="t">
            <a:spAutoFit/>
          </a:bodyPr>
          <a:lstStyle/>
          <a:p>
            <a:pPr algn="l">
              <a:lnSpc>
                <a:spcPts val="2800"/>
              </a:lnSpc>
              <a:spcBef>
                <a:spcPct val="0"/>
              </a:spcBef>
            </a:pPr>
            <a:r>
              <a:rPr lang="en-US" sz="2000" dirty="0">
                <a:solidFill>
                  <a:srgbClr val="000000"/>
                </a:solidFill>
                <a:latin typeface="MetaPro"/>
                <a:ea typeface="MetaPro"/>
                <a:cs typeface="MetaPro"/>
                <a:sym typeface="MetaPro"/>
              </a:rPr>
              <a:t>                @</a:t>
            </a:r>
            <a:r>
              <a:rPr lang="en-US" sz="2000" dirty="0" err="1">
                <a:solidFill>
                  <a:srgbClr val="000000"/>
                </a:solidFill>
                <a:latin typeface="MetaPro"/>
                <a:ea typeface="MetaPro"/>
                <a:cs typeface="MetaPro"/>
                <a:sym typeface="MetaPro"/>
              </a:rPr>
              <a:t>dofeczech</a:t>
            </a:r>
            <a:endParaRPr lang="en-US" sz="2000" dirty="0">
              <a:solidFill>
                <a:srgbClr val="000000"/>
              </a:solidFill>
              <a:latin typeface="MetaPro"/>
              <a:ea typeface="MetaPro"/>
              <a:cs typeface="MetaPro"/>
              <a:sym typeface="MetaPro"/>
            </a:endParaRPr>
          </a:p>
          <a:p>
            <a:pPr algn="l">
              <a:lnSpc>
                <a:spcPts val="2800"/>
              </a:lnSpc>
              <a:spcBef>
                <a:spcPct val="0"/>
              </a:spcBef>
            </a:pPr>
            <a:endParaRPr lang="en-US" sz="2000" dirty="0">
              <a:solidFill>
                <a:srgbClr val="000000"/>
              </a:solidFill>
              <a:latin typeface="MetaPro"/>
              <a:ea typeface="MetaPro"/>
              <a:cs typeface="MetaPro"/>
              <a:sym typeface="MetaPro"/>
            </a:endParaRPr>
          </a:p>
          <a:p>
            <a:pPr algn="l">
              <a:lnSpc>
                <a:spcPts val="2800"/>
              </a:lnSpc>
              <a:spcBef>
                <a:spcPct val="0"/>
              </a:spcBef>
            </a:pPr>
            <a:endParaRPr lang="en-US" sz="2000" dirty="0">
              <a:solidFill>
                <a:srgbClr val="000000"/>
              </a:solidFill>
              <a:latin typeface="MetaPro"/>
              <a:ea typeface="MetaPro"/>
              <a:cs typeface="MetaPro"/>
              <a:sym typeface="MetaPro"/>
            </a:endParaRPr>
          </a:p>
          <a:p>
            <a:pPr algn="l">
              <a:lnSpc>
                <a:spcPts val="2800"/>
              </a:lnSpc>
              <a:spcBef>
                <a:spcPct val="0"/>
              </a:spcBef>
            </a:pPr>
            <a:r>
              <a:rPr lang="en-US" sz="2000" dirty="0">
                <a:solidFill>
                  <a:srgbClr val="000000"/>
                </a:solidFill>
                <a:latin typeface="MetaPro"/>
                <a:ea typeface="MetaPro"/>
                <a:cs typeface="MetaPro"/>
                <a:sym typeface="MetaPro"/>
              </a:rPr>
              <a:t>DofE Czech Republic</a:t>
            </a:r>
          </a:p>
          <a:p>
            <a:pPr algn="l">
              <a:lnSpc>
                <a:spcPts val="2800"/>
              </a:lnSpc>
              <a:spcBef>
                <a:spcPct val="0"/>
              </a:spcBef>
            </a:pPr>
            <a:endParaRPr lang="en-US" sz="2000" dirty="0">
              <a:solidFill>
                <a:srgbClr val="000000"/>
              </a:solidFill>
              <a:latin typeface="MetaPro"/>
              <a:ea typeface="MetaPro"/>
              <a:cs typeface="MetaPro"/>
              <a:sym typeface="MetaPro"/>
            </a:endParaRPr>
          </a:p>
          <a:p>
            <a:pPr algn="l">
              <a:lnSpc>
                <a:spcPts val="2800"/>
              </a:lnSpc>
              <a:spcBef>
                <a:spcPct val="0"/>
              </a:spcBef>
            </a:pPr>
            <a:endParaRPr lang="en-US" sz="2000" dirty="0">
              <a:solidFill>
                <a:srgbClr val="000000"/>
              </a:solidFill>
              <a:latin typeface="MetaPro"/>
              <a:ea typeface="MetaPro"/>
              <a:cs typeface="MetaPro"/>
              <a:sym typeface="MetaPro"/>
            </a:endParaRPr>
          </a:p>
          <a:p>
            <a:pPr algn="l">
              <a:lnSpc>
                <a:spcPts val="2800"/>
              </a:lnSpc>
              <a:spcBef>
                <a:spcPct val="0"/>
              </a:spcBef>
            </a:pPr>
            <a:r>
              <a:rPr lang="en-US" sz="2000" dirty="0">
                <a:solidFill>
                  <a:srgbClr val="000000"/>
                </a:solidFill>
                <a:latin typeface="MetaPro"/>
                <a:ea typeface="MetaPro"/>
                <a:cs typeface="MetaPro"/>
                <a:sym typeface="MetaPro"/>
              </a:rPr>
              <a:t>The Duke of Edinburgh’s International Award Czech Republic</a:t>
            </a:r>
          </a:p>
        </p:txBody>
      </p:sp>
      <p:sp>
        <p:nvSpPr>
          <p:cNvPr id="21" name="Freeform 21"/>
          <p:cNvSpPr/>
          <p:nvPr/>
        </p:nvSpPr>
        <p:spPr>
          <a:xfrm rot="-5400000">
            <a:off x="12996862" y="4995862"/>
            <a:ext cx="10287000" cy="295275"/>
          </a:xfrm>
          <a:custGeom>
            <a:avLst/>
            <a:gdLst/>
            <a:ahLst/>
            <a:cxnLst/>
            <a:rect l="l" t="t" r="r" b="b"/>
            <a:pathLst>
              <a:path w="10287000" h="295275">
                <a:moveTo>
                  <a:pt x="0" y="0"/>
                </a:moveTo>
                <a:lnTo>
                  <a:pt x="10287000" y="0"/>
                </a:lnTo>
                <a:lnTo>
                  <a:pt x="10287000" y="295276"/>
                </a:lnTo>
                <a:lnTo>
                  <a:pt x="0" y="2952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cs-CZ"/>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3106400" y="4152900"/>
            <a:ext cx="5274859" cy="5995006"/>
          </a:xfrm>
          <a:custGeom>
            <a:avLst/>
            <a:gdLst/>
            <a:ahLst/>
            <a:cxnLst/>
            <a:rect l="l" t="t" r="r" b="b"/>
            <a:pathLst>
              <a:path w="7384130" h="7838538">
                <a:moveTo>
                  <a:pt x="0" y="0"/>
                </a:moveTo>
                <a:lnTo>
                  <a:pt x="7384130" y="0"/>
                </a:lnTo>
                <a:lnTo>
                  <a:pt x="7384130" y="7838538"/>
                </a:lnTo>
                <a:lnTo>
                  <a:pt x="0" y="78385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4" name="TextBox 4"/>
          <p:cNvSpPr txBox="1"/>
          <p:nvPr/>
        </p:nvSpPr>
        <p:spPr>
          <a:xfrm>
            <a:off x="1219200" y="1181100"/>
            <a:ext cx="8915400" cy="1084912"/>
          </a:xfrm>
          <a:prstGeom prst="rect">
            <a:avLst/>
          </a:prstGeom>
        </p:spPr>
        <p:txBody>
          <a:bodyPr wrap="square" lIns="0" tIns="0" rIns="0" bIns="0" rtlCol="0" anchor="t">
            <a:spAutoFit/>
          </a:bodyPr>
          <a:lstStyle/>
          <a:p>
            <a:pPr algn="ctr">
              <a:lnSpc>
                <a:spcPts val="8400"/>
              </a:lnSpc>
              <a:spcBef>
                <a:spcPct val="0"/>
              </a:spcBef>
            </a:pPr>
            <a:r>
              <a:rPr lang="cs-CZ" sz="7200" b="1" spc="179" dirty="0">
                <a:solidFill>
                  <a:srgbClr val="82C341"/>
                </a:solidFill>
                <a:latin typeface="MetaPro Heavy"/>
                <a:ea typeface="MetaPro Heavy"/>
                <a:cs typeface="MetaPro Heavy"/>
                <a:sym typeface="MetaPro Heavy"/>
              </a:rPr>
              <a:t>Jak se zapojit?</a:t>
            </a:r>
            <a:endParaRPr lang="en-US" sz="7200" dirty="0">
              <a:solidFill>
                <a:srgbClr val="000000"/>
              </a:solidFill>
              <a:latin typeface="MetaPro Bold"/>
              <a:ea typeface="MetaPro Bold"/>
              <a:cs typeface="MetaPro Bold"/>
              <a:sym typeface="MetaPro Bold"/>
            </a:endParaRPr>
          </a:p>
        </p:txBody>
      </p:sp>
      <p:sp>
        <p:nvSpPr>
          <p:cNvPr id="6" name="Freeform 2">
            <a:extLst>
              <a:ext uri="{FF2B5EF4-FFF2-40B4-BE49-F238E27FC236}">
                <a16:creationId xmlns:a16="http://schemas.microsoft.com/office/drawing/2014/main" id="{23EAC3C8-6F2E-8688-AE48-A3633FF8CBAE}"/>
              </a:ext>
            </a:extLst>
          </p:cNvPr>
          <p:cNvSpPr/>
          <p:nvPr/>
        </p:nvSpPr>
        <p:spPr>
          <a:xfrm rot="16200000">
            <a:off x="11564902" y="1382121"/>
            <a:ext cx="8039100" cy="527485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cs-CZ"/>
          </a:p>
        </p:txBody>
      </p:sp>
      <p:sp>
        <p:nvSpPr>
          <p:cNvPr id="7" name="TextovéPole 6">
            <a:extLst>
              <a:ext uri="{FF2B5EF4-FFF2-40B4-BE49-F238E27FC236}">
                <a16:creationId xmlns:a16="http://schemas.microsoft.com/office/drawing/2014/main" id="{43E41141-5762-89FE-0C80-2506A2B7EF33}"/>
              </a:ext>
            </a:extLst>
          </p:cNvPr>
          <p:cNvSpPr txBox="1"/>
          <p:nvPr/>
        </p:nvSpPr>
        <p:spPr>
          <a:xfrm>
            <a:off x="1775958" y="3988565"/>
            <a:ext cx="7384130" cy="3108543"/>
          </a:xfrm>
          <a:prstGeom prst="rect">
            <a:avLst/>
          </a:prstGeom>
          <a:noFill/>
        </p:spPr>
        <p:txBody>
          <a:bodyPr wrap="square" rtlCol="0">
            <a:spAutoFit/>
          </a:bodyPr>
          <a:lstStyle/>
          <a:p>
            <a:r>
              <a:rPr lang="cs-CZ" sz="2800" dirty="0"/>
              <a:t>Na tento snímek je možné vypsat (dle okolností): </a:t>
            </a:r>
          </a:p>
          <a:p>
            <a:r>
              <a:rPr lang="cs-CZ" sz="2800" dirty="0"/>
              <a:t> </a:t>
            </a:r>
          </a:p>
          <a:p>
            <a:pPr marL="285750" indent="-285750">
              <a:buFontTx/>
              <a:buChar char="-"/>
            </a:pPr>
            <a:r>
              <a:rPr lang="cs-CZ" sz="2800" dirty="0"/>
              <a:t>Jména vedoucích a </a:t>
            </a:r>
            <a:r>
              <a:rPr lang="cs-CZ" sz="2800" dirty="0" err="1"/>
              <a:t>expedičníků</a:t>
            </a:r>
            <a:r>
              <a:rPr lang="cs-CZ" sz="2800" dirty="0"/>
              <a:t>, jejich kabinety, fotky,  konzultační hodiny apod. </a:t>
            </a:r>
          </a:p>
          <a:p>
            <a:pPr marL="285750" indent="-285750">
              <a:buFontTx/>
              <a:buChar char="-"/>
            </a:pPr>
            <a:r>
              <a:rPr lang="cs-CZ" sz="2800" dirty="0"/>
              <a:t>Informace o dalších krocích </a:t>
            </a:r>
          </a:p>
          <a:p>
            <a:pPr marL="285750" indent="-285750">
              <a:buFontTx/>
              <a:buChar char="-"/>
            </a:pPr>
            <a:r>
              <a:rPr lang="cs-CZ" sz="2800" dirty="0"/>
              <a:t>Informace o schůzce zájemců o </a:t>
            </a:r>
            <a:r>
              <a:rPr lang="cs-CZ" sz="2800" dirty="0" err="1"/>
              <a:t>DofE</a:t>
            </a:r>
            <a:r>
              <a:rPr lang="cs-CZ" sz="2800" dirty="0"/>
              <a:t> (datum, čas, místo konání)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86161"/>
            <a:ext cx="18288000" cy="6914678"/>
          </a:xfrm>
          <a:custGeom>
            <a:avLst/>
            <a:gdLst/>
            <a:ahLst/>
            <a:cxnLst/>
            <a:rect l="l" t="t" r="r" b="b"/>
            <a:pathLst>
              <a:path w="18288000" h="6914678">
                <a:moveTo>
                  <a:pt x="0" y="0"/>
                </a:moveTo>
                <a:lnTo>
                  <a:pt x="18288000" y="0"/>
                </a:lnTo>
                <a:lnTo>
                  <a:pt x="18288000" y="6914678"/>
                </a:lnTo>
                <a:lnTo>
                  <a:pt x="0" y="6914678"/>
                </a:lnTo>
                <a:lnTo>
                  <a:pt x="0" y="0"/>
                </a:lnTo>
                <a:close/>
              </a:path>
            </a:pathLst>
          </a:custGeom>
          <a:blipFill>
            <a:blip r:embed="rId3"/>
            <a:stretch>
              <a:fillRect/>
            </a:stretch>
          </a:blipFill>
        </p:spPr>
        <p:txBody>
          <a:bodyPr/>
          <a:lstStyle/>
          <a:p>
            <a:endParaRPr lang="cs-CZ"/>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cs-CZ"/>
          </a:p>
        </p:txBody>
      </p:sp>
      <p:sp>
        <p:nvSpPr>
          <p:cNvPr id="3" name="Freeform 3"/>
          <p:cNvSpPr/>
          <p:nvPr/>
        </p:nvSpPr>
        <p:spPr>
          <a:xfrm>
            <a:off x="-2458" y="5295900"/>
            <a:ext cx="18288000" cy="12332196"/>
          </a:xfrm>
          <a:custGeom>
            <a:avLst/>
            <a:gdLst/>
            <a:ahLst/>
            <a:cxnLst/>
            <a:rect l="l" t="t" r="r" b="b"/>
            <a:pathLst>
              <a:path w="18288000" h="12332196">
                <a:moveTo>
                  <a:pt x="0" y="0"/>
                </a:moveTo>
                <a:lnTo>
                  <a:pt x="18288000" y="0"/>
                </a:lnTo>
                <a:lnTo>
                  <a:pt x="18288000" y="12332195"/>
                </a:lnTo>
                <a:lnTo>
                  <a:pt x="0" y="12332195"/>
                </a:lnTo>
                <a:lnTo>
                  <a:pt x="0" y="0"/>
                </a:lnTo>
                <a:close/>
              </a:path>
            </a:pathLst>
          </a:custGeom>
          <a:blipFill>
            <a:blip r:embed="rId4">
              <a:extLst>
                <a:ext uri="{96DAC541-7B7A-43D3-8B79-37D633B846F1}">
                  <asvg:svgBlip xmlns:asvg="http://schemas.microsoft.com/office/drawing/2016/SVG/main" r:embed="rId5"/>
                </a:ext>
              </a:extLst>
            </a:blip>
            <a:stretch>
              <a:fillRect t="-48294"/>
            </a:stretch>
          </a:blipFill>
        </p:spPr>
        <p:txBody>
          <a:bodyPr/>
          <a:lstStyle/>
          <a:p>
            <a:endParaRPr lang="cs-CZ"/>
          </a:p>
        </p:txBody>
      </p:sp>
      <p:sp>
        <p:nvSpPr>
          <p:cNvPr id="4" name="TextBox 4"/>
          <p:cNvSpPr txBox="1"/>
          <p:nvPr/>
        </p:nvSpPr>
        <p:spPr>
          <a:xfrm>
            <a:off x="533400" y="8953500"/>
            <a:ext cx="16769101" cy="2022476"/>
          </a:xfrm>
          <a:prstGeom prst="rect">
            <a:avLst/>
          </a:prstGeom>
        </p:spPr>
        <p:txBody>
          <a:bodyPr lIns="0" tIns="0" rIns="0" bIns="0" rtlCol="0" anchor="t">
            <a:spAutoFit/>
          </a:bodyPr>
          <a:lstStyle/>
          <a:p>
            <a:pPr algn="l">
              <a:lnSpc>
                <a:spcPts val="13999"/>
              </a:lnSpc>
            </a:pPr>
            <a:r>
              <a:rPr lang="en-US" sz="9999" dirty="0">
                <a:solidFill>
                  <a:srgbClr val="FFFFFF"/>
                </a:solidFill>
                <a:latin typeface="MetaPro Heavy"/>
                <a:ea typeface="MetaPro Heavy"/>
                <a:cs typeface="MetaPro Heavy"/>
                <a:sym typeface="MetaPro Heavy"/>
              </a:rPr>
              <a:t>POJĎ DO TOHO S NÁMI!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9655" y="815431"/>
            <a:ext cx="16838345" cy="9471569"/>
          </a:xfrm>
          <a:custGeom>
            <a:avLst/>
            <a:gdLst/>
            <a:ahLst/>
            <a:cxnLst/>
            <a:rect l="l" t="t" r="r" b="b"/>
            <a:pathLst>
              <a:path w="16838345" h="9471569">
                <a:moveTo>
                  <a:pt x="0" y="0"/>
                </a:moveTo>
                <a:lnTo>
                  <a:pt x="16838345" y="0"/>
                </a:lnTo>
                <a:lnTo>
                  <a:pt x="16838345" y="9471569"/>
                </a:lnTo>
                <a:lnTo>
                  <a:pt x="0" y="94715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cs-CZ"/>
          </a:p>
        </p:txBody>
      </p:sp>
      <p:sp>
        <p:nvSpPr>
          <p:cNvPr id="3" name="TextBox 3"/>
          <p:cNvSpPr txBox="1"/>
          <p:nvPr/>
        </p:nvSpPr>
        <p:spPr>
          <a:xfrm>
            <a:off x="1028700" y="714375"/>
            <a:ext cx="6000006" cy="1228725"/>
          </a:xfrm>
          <a:prstGeom prst="rect">
            <a:avLst/>
          </a:prstGeom>
        </p:spPr>
        <p:txBody>
          <a:bodyPr lIns="0" tIns="0" rIns="0" bIns="0" rtlCol="0" anchor="t">
            <a:spAutoFit/>
          </a:bodyPr>
          <a:lstStyle/>
          <a:p>
            <a:pPr algn="ctr">
              <a:lnSpc>
                <a:spcPts val="8400"/>
              </a:lnSpc>
            </a:pPr>
            <a:r>
              <a:rPr lang="en-US" sz="6000">
                <a:solidFill>
                  <a:srgbClr val="000000"/>
                </a:solidFill>
                <a:latin typeface="MetaPro Heavy"/>
                <a:ea typeface="MetaPro Heavy"/>
                <a:cs typeface="MetaPro Heavy"/>
                <a:sym typeface="MetaPro Heavy"/>
              </a:rPr>
              <a:t>Program, který….</a:t>
            </a:r>
          </a:p>
        </p:txBody>
      </p:sp>
      <p:sp>
        <p:nvSpPr>
          <p:cNvPr id="4" name="TextBox 4"/>
          <p:cNvSpPr txBox="1"/>
          <p:nvPr/>
        </p:nvSpPr>
        <p:spPr>
          <a:xfrm>
            <a:off x="1023784" y="3238500"/>
            <a:ext cx="11362393" cy="3362325"/>
          </a:xfrm>
          <a:prstGeom prst="rect">
            <a:avLst/>
          </a:prstGeom>
        </p:spPr>
        <p:txBody>
          <a:bodyPr lIns="0" tIns="0" rIns="0" bIns="0" rtlCol="0" anchor="t">
            <a:spAutoFit/>
          </a:bodyPr>
          <a:lstStyle/>
          <a:p>
            <a:pPr algn="ctr">
              <a:lnSpc>
                <a:spcPts val="8400"/>
              </a:lnSpc>
            </a:pPr>
            <a:r>
              <a:rPr lang="en-US" sz="6000" dirty="0">
                <a:solidFill>
                  <a:srgbClr val="000000"/>
                </a:solidFill>
                <a:latin typeface="MetaPro"/>
                <a:ea typeface="MetaPro"/>
                <a:cs typeface="MetaPro"/>
                <a:sym typeface="MetaPro"/>
              </a:rPr>
              <a:t>… </a:t>
            </a:r>
            <a:r>
              <a:rPr lang="en-US" sz="6000" dirty="0" err="1">
                <a:solidFill>
                  <a:srgbClr val="000000"/>
                </a:solidFill>
                <a:latin typeface="MetaPro"/>
                <a:ea typeface="MetaPro"/>
                <a:cs typeface="MetaPro"/>
                <a:sym typeface="MetaPro"/>
              </a:rPr>
              <a:t>ti</a:t>
            </a:r>
            <a:r>
              <a:rPr lang="en-US" sz="6000" dirty="0">
                <a:solidFill>
                  <a:srgbClr val="000000"/>
                </a:solidFill>
                <a:latin typeface="MetaPro"/>
                <a:ea typeface="MetaPro"/>
                <a:cs typeface="MetaPro"/>
                <a:sym typeface="MetaPro"/>
              </a:rPr>
              <a:t> </a:t>
            </a:r>
            <a:r>
              <a:rPr lang="en-US" sz="6000" dirty="0" err="1">
                <a:solidFill>
                  <a:srgbClr val="000000"/>
                </a:solidFill>
                <a:latin typeface="MetaPro"/>
                <a:ea typeface="MetaPro"/>
                <a:cs typeface="MetaPro"/>
                <a:sym typeface="MetaPro"/>
              </a:rPr>
              <a:t>může</a:t>
            </a:r>
            <a:r>
              <a:rPr lang="en-US" sz="6000" dirty="0">
                <a:solidFill>
                  <a:srgbClr val="000000"/>
                </a:solidFill>
                <a:latin typeface="MetaPro"/>
                <a:ea typeface="MetaPro"/>
                <a:cs typeface="MetaPro"/>
                <a:sym typeface="MetaPro"/>
              </a:rPr>
              <a:t> </a:t>
            </a:r>
            <a:r>
              <a:rPr lang="en-US" sz="6000" dirty="0" err="1">
                <a:solidFill>
                  <a:srgbClr val="000000"/>
                </a:solidFill>
                <a:latin typeface="MetaPro"/>
                <a:ea typeface="MetaPro"/>
                <a:cs typeface="MetaPro"/>
                <a:sym typeface="MetaPro"/>
              </a:rPr>
              <a:t>pomoci</a:t>
            </a:r>
            <a:r>
              <a:rPr lang="en-US" sz="6000" dirty="0">
                <a:solidFill>
                  <a:srgbClr val="000000"/>
                </a:solidFill>
                <a:latin typeface="MetaPro"/>
                <a:ea typeface="MetaPro"/>
                <a:cs typeface="MetaPro"/>
                <a:sym typeface="MetaPro"/>
              </a:rPr>
              <a:t> </a:t>
            </a:r>
            <a:r>
              <a:rPr lang="en-US" sz="6000" dirty="0" err="1">
                <a:solidFill>
                  <a:srgbClr val="000000"/>
                </a:solidFill>
                <a:latin typeface="MetaPro"/>
                <a:ea typeface="MetaPro"/>
                <a:cs typeface="MetaPro"/>
                <a:sym typeface="MetaPro"/>
              </a:rPr>
              <a:t>dostat</a:t>
            </a:r>
            <a:r>
              <a:rPr lang="en-US" sz="6000" dirty="0">
                <a:solidFill>
                  <a:srgbClr val="000000"/>
                </a:solidFill>
                <a:latin typeface="MetaPro"/>
                <a:ea typeface="MetaPro"/>
                <a:cs typeface="MetaPro"/>
                <a:sym typeface="MetaPro"/>
              </a:rPr>
              <a:t> se </a:t>
            </a:r>
          </a:p>
          <a:p>
            <a:pPr algn="ctr">
              <a:lnSpc>
                <a:spcPts val="8400"/>
              </a:lnSpc>
            </a:pPr>
            <a:r>
              <a:rPr lang="en-US" sz="6000" dirty="0" err="1">
                <a:solidFill>
                  <a:srgbClr val="000000"/>
                </a:solidFill>
                <a:latin typeface="MetaPro"/>
                <a:ea typeface="MetaPro"/>
                <a:cs typeface="MetaPro"/>
                <a:sym typeface="MetaPro"/>
              </a:rPr>
              <a:t>na</a:t>
            </a:r>
            <a:r>
              <a:rPr lang="en-US" sz="6000" dirty="0">
                <a:solidFill>
                  <a:srgbClr val="000000"/>
                </a:solidFill>
                <a:latin typeface="MetaPro"/>
                <a:ea typeface="MetaPro"/>
                <a:cs typeface="MetaPro"/>
                <a:sym typeface="MetaPro"/>
              </a:rPr>
              <a:t> </a:t>
            </a:r>
            <a:r>
              <a:rPr lang="en-US" sz="6000" dirty="0" err="1">
                <a:solidFill>
                  <a:srgbClr val="000000"/>
                </a:solidFill>
                <a:latin typeface="MetaPro"/>
                <a:ea typeface="MetaPro"/>
                <a:cs typeface="MetaPro"/>
                <a:sym typeface="MetaPro"/>
              </a:rPr>
              <a:t>vysněnou</a:t>
            </a:r>
            <a:r>
              <a:rPr lang="en-US" sz="6000" dirty="0">
                <a:solidFill>
                  <a:srgbClr val="000000"/>
                </a:solidFill>
                <a:latin typeface="MetaPro"/>
                <a:ea typeface="MetaPro"/>
                <a:cs typeface="MetaPro"/>
                <a:sym typeface="MetaPro"/>
              </a:rPr>
              <a:t> VŠ, </a:t>
            </a:r>
            <a:r>
              <a:rPr lang="en-US" sz="6000" dirty="0" err="1">
                <a:solidFill>
                  <a:srgbClr val="000000"/>
                </a:solidFill>
                <a:latin typeface="MetaPro"/>
                <a:ea typeface="MetaPro"/>
                <a:cs typeface="MetaPro"/>
                <a:sym typeface="MetaPro"/>
              </a:rPr>
              <a:t>získat</a:t>
            </a:r>
            <a:r>
              <a:rPr lang="en-US" sz="6000" dirty="0">
                <a:solidFill>
                  <a:srgbClr val="000000"/>
                </a:solidFill>
                <a:latin typeface="MetaPro"/>
                <a:ea typeface="MetaPro"/>
                <a:cs typeface="MetaPro"/>
                <a:sym typeface="MetaPro"/>
              </a:rPr>
              <a:t> </a:t>
            </a:r>
            <a:r>
              <a:rPr lang="en-US" sz="6000" dirty="0" err="1">
                <a:solidFill>
                  <a:srgbClr val="000000"/>
                </a:solidFill>
                <a:latin typeface="MetaPro"/>
                <a:ea typeface="MetaPro"/>
                <a:cs typeface="MetaPro"/>
                <a:sym typeface="MetaPro"/>
              </a:rPr>
              <a:t>zajímavou</a:t>
            </a:r>
            <a:r>
              <a:rPr lang="en-US" sz="6000" dirty="0">
                <a:solidFill>
                  <a:srgbClr val="000000"/>
                </a:solidFill>
                <a:latin typeface="MetaPro"/>
                <a:ea typeface="MetaPro"/>
                <a:cs typeface="MetaPro"/>
                <a:sym typeface="MetaPro"/>
              </a:rPr>
              <a:t> </a:t>
            </a:r>
            <a:r>
              <a:rPr lang="en-US" sz="6000" dirty="0" err="1">
                <a:solidFill>
                  <a:srgbClr val="000000"/>
                </a:solidFill>
                <a:latin typeface="MetaPro"/>
                <a:ea typeface="MetaPro"/>
                <a:cs typeface="MetaPro"/>
                <a:sym typeface="MetaPro"/>
              </a:rPr>
              <a:t>stáž</a:t>
            </a:r>
            <a:r>
              <a:rPr lang="en-US" sz="6000" dirty="0">
                <a:solidFill>
                  <a:srgbClr val="000000"/>
                </a:solidFill>
                <a:latin typeface="MetaPro"/>
                <a:ea typeface="MetaPro"/>
                <a:cs typeface="MetaPro"/>
                <a:sym typeface="MetaPro"/>
              </a:rPr>
              <a:t> </a:t>
            </a:r>
            <a:r>
              <a:rPr lang="en-US" sz="6000" dirty="0" err="1">
                <a:solidFill>
                  <a:srgbClr val="000000"/>
                </a:solidFill>
                <a:latin typeface="MetaPro"/>
                <a:ea typeface="MetaPro"/>
                <a:cs typeface="MetaPro"/>
                <a:sym typeface="MetaPro"/>
              </a:rPr>
              <a:t>nebo</a:t>
            </a:r>
            <a:r>
              <a:rPr lang="en-US" sz="6000" dirty="0">
                <a:solidFill>
                  <a:srgbClr val="000000"/>
                </a:solidFill>
                <a:latin typeface="MetaPro"/>
                <a:ea typeface="MetaPro"/>
                <a:cs typeface="MetaPro"/>
                <a:sym typeface="MetaPro"/>
              </a:rPr>
              <a:t> </a:t>
            </a:r>
            <a:r>
              <a:rPr lang="en-US" sz="6000" dirty="0" err="1">
                <a:solidFill>
                  <a:srgbClr val="000000"/>
                </a:solidFill>
                <a:latin typeface="MetaPro"/>
                <a:ea typeface="MetaPro"/>
                <a:cs typeface="MetaPro"/>
                <a:sym typeface="MetaPro"/>
              </a:rPr>
              <a:t>zaměstnání</a:t>
            </a:r>
            <a:endParaRPr lang="en-US" sz="6000" dirty="0">
              <a:solidFill>
                <a:srgbClr val="000000"/>
              </a:solidFill>
              <a:latin typeface="MetaPro"/>
              <a:ea typeface="MetaPro"/>
              <a:cs typeface="MetaPro"/>
              <a:sym typeface="Meta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52400" y="15240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3" name="TextBox 3"/>
          <p:cNvSpPr txBox="1"/>
          <p:nvPr/>
        </p:nvSpPr>
        <p:spPr>
          <a:xfrm>
            <a:off x="1028700" y="723900"/>
            <a:ext cx="6000006" cy="1209676"/>
          </a:xfrm>
          <a:prstGeom prst="rect">
            <a:avLst/>
          </a:prstGeom>
        </p:spPr>
        <p:txBody>
          <a:bodyPr lIns="0" tIns="0" rIns="0" bIns="0" rtlCol="0" anchor="t">
            <a:spAutoFit/>
          </a:bodyPr>
          <a:lstStyle/>
          <a:p>
            <a:pPr algn="ctr">
              <a:lnSpc>
                <a:spcPts val="8399"/>
              </a:lnSpc>
            </a:pPr>
            <a:r>
              <a:rPr lang="en-US" sz="5999">
                <a:solidFill>
                  <a:srgbClr val="000000"/>
                </a:solidFill>
                <a:latin typeface="MetaPro Heavy"/>
                <a:ea typeface="MetaPro Heavy"/>
                <a:cs typeface="MetaPro Heavy"/>
                <a:sym typeface="MetaPro Heavy"/>
              </a:rPr>
              <a:t>Program, který….</a:t>
            </a:r>
          </a:p>
        </p:txBody>
      </p:sp>
      <p:sp>
        <p:nvSpPr>
          <p:cNvPr id="4" name="TextBox 4"/>
          <p:cNvSpPr txBox="1"/>
          <p:nvPr/>
        </p:nvSpPr>
        <p:spPr>
          <a:xfrm>
            <a:off x="3886200" y="3771900"/>
            <a:ext cx="6657454" cy="1038746"/>
          </a:xfrm>
          <a:prstGeom prst="rect">
            <a:avLst/>
          </a:prstGeom>
        </p:spPr>
        <p:txBody>
          <a:bodyPr wrap="square" lIns="0" tIns="0" rIns="0" bIns="0" rtlCol="0" anchor="t">
            <a:spAutoFit/>
          </a:bodyPr>
          <a:lstStyle/>
          <a:p>
            <a:pPr algn="ctr">
              <a:lnSpc>
                <a:spcPts val="8400"/>
              </a:lnSpc>
              <a:spcBef>
                <a:spcPct val="0"/>
              </a:spcBef>
            </a:pPr>
            <a:r>
              <a:rPr lang="en-US" sz="6000" dirty="0">
                <a:solidFill>
                  <a:srgbClr val="000000"/>
                </a:solidFill>
                <a:latin typeface="MetaPro"/>
                <a:ea typeface="MetaPro"/>
                <a:cs typeface="MetaPro"/>
                <a:sym typeface="MetaPro"/>
              </a:rPr>
              <a:t>… je </a:t>
            </a:r>
            <a:r>
              <a:rPr lang="en-US" sz="6000" dirty="0" err="1">
                <a:solidFill>
                  <a:srgbClr val="000000"/>
                </a:solidFill>
                <a:latin typeface="MetaPro"/>
                <a:ea typeface="MetaPro"/>
                <a:cs typeface="MetaPro"/>
                <a:sym typeface="MetaPro"/>
              </a:rPr>
              <a:t>rozmanitý</a:t>
            </a:r>
            <a:endParaRPr lang="en-US" sz="6000" dirty="0">
              <a:solidFill>
                <a:srgbClr val="000000"/>
              </a:solidFill>
              <a:latin typeface="MetaPro"/>
              <a:ea typeface="MetaPro"/>
              <a:cs typeface="MetaPro"/>
              <a:sym typeface="Meta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3" name="TextBox 3"/>
          <p:cNvSpPr txBox="1"/>
          <p:nvPr/>
        </p:nvSpPr>
        <p:spPr>
          <a:xfrm>
            <a:off x="1028700" y="723900"/>
            <a:ext cx="6000006" cy="1209676"/>
          </a:xfrm>
          <a:prstGeom prst="rect">
            <a:avLst/>
          </a:prstGeom>
        </p:spPr>
        <p:txBody>
          <a:bodyPr lIns="0" tIns="0" rIns="0" bIns="0" rtlCol="0" anchor="t">
            <a:spAutoFit/>
          </a:bodyPr>
          <a:lstStyle/>
          <a:p>
            <a:pPr algn="ctr">
              <a:lnSpc>
                <a:spcPts val="8399"/>
              </a:lnSpc>
            </a:pPr>
            <a:r>
              <a:rPr lang="en-US" sz="5999">
                <a:solidFill>
                  <a:srgbClr val="000000"/>
                </a:solidFill>
                <a:latin typeface="MetaPro Heavy"/>
                <a:ea typeface="MetaPro Heavy"/>
                <a:cs typeface="MetaPro Heavy"/>
                <a:sym typeface="MetaPro Heavy"/>
              </a:rPr>
              <a:t>Program, který….</a:t>
            </a:r>
          </a:p>
        </p:txBody>
      </p:sp>
      <p:sp>
        <p:nvSpPr>
          <p:cNvPr id="4" name="TextBox 4"/>
          <p:cNvSpPr txBox="1"/>
          <p:nvPr/>
        </p:nvSpPr>
        <p:spPr>
          <a:xfrm>
            <a:off x="4590251" y="3350551"/>
            <a:ext cx="13149059" cy="1228725"/>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MetaPro"/>
                <a:ea typeface="MetaPro"/>
                <a:cs typeface="MetaPro"/>
                <a:sym typeface="MetaPro"/>
              </a:rPr>
              <a:t>… je šitý na míru každému účastníkovi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2094947"/>
            <a:ext cx="14563651" cy="8192053"/>
          </a:xfrm>
          <a:custGeom>
            <a:avLst/>
            <a:gdLst/>
            <a:ahLst/>
            <a:cxnLst/>
            <a:rect l="l" t="t" r="r" b="b"/>
            <a:pathLst>
              <a:path w="14563651" h="8192053">
                <a:moveTo>
                  <a:pt x="0" y="0"/>
                </a:moveTo>
                <a:lnTo>
                  <a:pt x="14563651" y="0"/>
                </a:lnTo>
                <a:lnTo>
                  <a:pt x="14563651" y="8192053"/>
                </a:lnTo>
                <a:lnTo>
                  <a:pt x="0" y="81920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3" name="TextBox 3"/>
          <p:cNvSpPr txBox="1"/>
          <p:nvPr/>
        </p:nvSpPr>
        <p:spPr>
          <a:xfrm>
            <a:off x="1028700" y="714375"/>
            <a:ext cx="6000006" cy="1228725"/>
          </a:xfrm>
          <a:prstGeom prst="rect">
            <a:avLst/>
          </a:prstGeom>
        </p:spPr>
        <p:txBody>
          <a:bodyPr lIns="0" tIns="0" rIns="0" bIns="0" rtlCol="0" anchor="t">
            <a:spAutoFit/>
          </a:bodyPr>
          <a:lstStyle/>
          <a:p>
            <a:pPr algn="ctr">
              <a:lnSpc>
                <a:spcPts val="8400"/>
              </a:lnSpc>
            </a:pPr>
            <a:r>
              <a:rPr lang="en-US" sz="6000">
                <a:solidFill>
                  <a:srgbClr val="000000"/>
                </a:solidFill>
                <a:latin typeface="MetaPro Heavy"/>
                <a:ea typeface="MetaPro Heavy"/>
                <a:cs typeface="MetaPro Heavy"/>
                <a:sym typeface="MetaPro Heavy"/>
              </a:rPr>
              <a:t>Program, který….</a:t>
            </a:r>
          </a:p>
        </p:txBody>
      </p:sp>
      <p:sp>
        <p:nvSpPr>
          <p:cNvPr id="4" name="TextBox 4"/>
          <p:cNvSpPr txBox="1"/>
          <p:nvPr/>
        </p:nvSpPr>
        <p:spPr>
          <a:xfrm>
            <a:off x="6947520" y="3914775"/>
            <a:ext cx="4392960" cy="1228725"/>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MetaPro"/>
                <a:ea typeface="MetaPro"/>
                <a:cs typeface="MetaPro"/>
                <a:sym typeface="MetaPro"/>
              </a:rPr>
              <a:t>… je flexibilní</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3" name="TextBox 3"/>
          <p:cNvSpPr txBox="1"/>
          <p:nvPr/>
        </p:nvSpPr>
        <p:spPr>
          <a:xfrm>
            <a:off x="1028700" y="723900"/>
            <a:ext cx="6000006" cy="1209676"/>
          </a:xfrm>
          <a:prstGeom prst="rect">
            <a:avLst/>
          </a:prstGeom>
        </p:spPr>
        <p:txBody>
          <a:bodyPr lIns="0" tIns="0" rIns="0" bIns="0" rtlCol="0" anchor="t">
            <a:spAutoFit/>
          </a:bodyPr>
          <a:lstStyle/>
          <a:p>
            <a:pPr algn="ctr">
              <a:lnSpc>
                <a:spcPts val="8399"/>
              </a:lnSpc>
            </a:pPr>
            <a:r>
              <a:rPr lang="en-US" sz="5999">
                <a:solidFill>
                  <a:srgbClr val="000000"/>
                </a:solidFill>
                <a:latin typeface="MetaPro Heavy"/>
                <a:ea typeface="MetaPro Heavy"/>
                <a:cs typeface="MetaPro Heavy"/>
                <a:sym typeface="MetaPro Heavy"/>
              </a:rPr>
              <a:t>Program, který….</a:t>
            </a:r>
          </a:p>
        </p:txBody>
      </p:sp>
      <p:sp>
        <p:nvSpPr>
          <p:cNvPr id="4" name="TextBox 4"/>
          <p:cNvSpPr txBox="1"/>
          <p:nvPr/>
        </p:nvSpPr>
        <p:spPr>
          <a:xfrm>
            <a:off x="3737200" y="3914775"/>
            <a:ext cx="8518475" cy="1228725"/>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MetaPro"/>
                <a:ea typeface="MetaPro"/>
                <a:cs typeface="MetaPro"/>
                <a:sym typeface="MetaPro"/>
              </a:rPr>
              <a:t>… je opravdu pro každého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3" name="TextBox 3"/>
          <p:cNvSpPr txBox="1"/>
          <p:nvPr/>
        </p:nvSpPr>
        <p:spPr>
          <a:xfrm>
            <a:off x="1028700" y="723900"/>
            <a:ext cx="6000006" cy="1209676"/>
          </a:xfrm>
          <a:prstGeom prst="rect">
            <a:avLst/>
          </a:prstGeom>
        </p:spPr>
        <p:txBody>
          <a:bodyPr lIns="0" tIns="0" rIns="0" bIns="0" rtlCol="0" anchor="t">
            <a:spAutoFit/>
          </a:bodyPr>
          <a:lstStyle/>
          <a:p>
            <a:pPr algn="ctr">
              <a:lnSpc>
                <a:spcPts val="8399"/>
              </a:lnSpc>
            </a:pPr>
            <a:r>
              <a:rPr lang="en-US" sz="5999">
                <a:solidFill>
                  <a:srgbClr val="000000"/>
                </a:solidFill>
                <a:latin typeface="MetaPro Heavy"/>
                <a:ea typeface="MetaPro Heavy"/>
                <a:cs typeface="MetaPro Heavy"/>
                <a:sym typeface="MetaPro Heavy"/>
              </a:rPr>
              <a:t>Program, který….</a:t>
            </a:r>
          </a:p>
        </p:txBody>
      </p:sp>
      <p:sp>
        <p:nvSpPr>
          <p:cNvPr id="4" name="TextBox 4"/>
          <p:cNvSpPr txBox="1"/>
          <p:nvPr/>
        </p:nvSpPr>
        <p:spPr>
          <a:xfrm>
            <a:off x="2372598" y="3104645"/>
            <a:ext cx="11575554" cy="1228725"/>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MetaPro"/>
                <a:ea typeface="MetaPro"/>
                <a:cs typeface="MetaPro"/>
                <a:sym typeface="MetaPro"/>
              </a:rPr>
              <a:t>… ti pomůže lépe poznat sám sebe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cs-CZ"/>
          </a:p>
        </p:txBody>
      </p:sp>
      <p:sp>
        <p:nvSpPr>
          <p:cNvPr id="3" name="TextBox 3"/>
          <p:cNvSpPr txBox="1"/>
          <p:nvPr/>
        </p:nvSpPr>
        <p:spPr>
          <a:xfrm>
            <a:off x="1028700" y="714375"/>
            <a:ext cx="6000006" cy="1228725"/>
          </a:xfrm>
          <a:prstGeom prst="rect">
            <a:avLst/>
          </a:prstGeom>
        </p:spPr>
        <p:txBody>
          <a:bodyPr lIns="0" tIns="0" rIns="0" bIns="0" rtlCol="0" anchor="t">
            <a:spAutoFit/>
          </a:bodyPr>
          <a:lstStyle/>
          <a:p>
            <a:pPr algn="ctr">
              <a:lnSpc>
                <a:spcPts val="8400"/>
              </a:lnSpc>
            </a:pPr>
            <a:r>
              <a:rPr lang="en-US" sz="6000">
                <a:solidFill>
                  <a:srgbClr val="000000"/>
                </a:solidFill>
                <a:latin typeface="MetaPro Heavy"/>
                <a:ea typeface="MetaPro Heavy"/>
                <a:cs typeface="MetaPro Heavy"/>
                <a:sym typeface="MetaPro Heavy"/>
              </a:rPr>
              <a:t>Program, který….</a:t>
            </a:r>
          </a:p>
        </p:txBody>
      </p:sp>
      <p:sp>
        <p:nvSpPr>
          <p:cNvPr id="4" name="TextBox 4"/>
          <p:cNvSpPr txBox="1"/>
          <p:nvPr/>
        </p:nvSpPr>
        <p:spPr>
          <a:xfrm>
            <a:off x="1762869" y="3002184"/>
            <a:ext cx="14762262" cy="1228725"/>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MetaPro"/>
                <a:ea typeface="MetaPro"/>
                <a:cs typeface="MetaPro"/>
                <a:sym typeface="MetaPro"/>
              </a:rPr>
              <a:t>… tě nebude nudit a užiješ si spoustu zábavy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yu_x017e_ijeme_x003f_0 xmlns="7304b7f2-48af-4e5e-858a-a059f9af6206">true</Vyu_x017e_ijeme_x003f_0>
    <Vyu_x017e_ijeme_x003f_ xmlns="7304b7f2-48af-4e5e-858a-a059f9af6206">true</Vyu_x017e_ijeme_x003f_>
    <lcf76f155ced4ddcb4097134ff3c332f xmlns="7304b7f2-48af-4e5e-858a-a059f9af6206">
      <Terms xmlns="http://schemas.microsoft.com/office/infopath/2007/PartnerControls"/>
    </lcf76f155ced4ddcb4097134ff3c332f>
    <TaxCatchAll xmlns="999b073c-6951-426e-b699-ae036ed9b853" xsi:nil="true"/>
    <N_x00e1_hled xmlns="7304b7f2-48af-4e5e-858a-a059f9af620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FD969ECDC4B4864F866388EFCB87132D" ma:contentTypeVersion="26" ma:contentTypeDescription="Vytvoří nový dokument" ma:contentTypeScope="" ma:versionID="920f0267f6e6d25599d76b282debe7b4">
  <xsd:schema xmlns:xsd="http://www.w3.org/2001/XMLSchema" xmlns:xs="http://www.w3.org/2001/XMLSchema" xmlns:p="http://schemas.microsoft.com/office/2006/metadata/properties" xmlns:ns2="999b073c-6951-426e-b699-ae036ed9b853" xmlns:ns3="7304b7f2-48af-4e5e-858a-a059f9af6206" targetNamespace="http://schemas.microsoft.com/office/2006/metadata/properties" ma:root="true" ma:fieldsID="16d5f92d16e6a8899205fa4479a29c7b" ns2:_="" ns3:_="">
    <xsd:import namespace="999b073c-6951-426e-b699-ae036ed9b853"/>
    <xsd:import namespace="7304b7f2-48af-4e5e-858a-a059f9af620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N_x00e1_hled" minOccurs="0"/>
                <xsd:element ref="ns3:MediaLengthInSeconds" minOccurs="0"/>
                <xsd:element ref="ns3:lcf76f155ced4ddcb4097134ff3c332f" minOccurs="0"/>
                <xsd:element ref="ns2:TaxCatchAll" minOccurs="0"/>
                <xsd:element ref="ns3:Vyu_x017e_ijeme_x003f_" minOccurs="0"/>
                <xsd:element ref="ns3:Vyu_x017e_ijeme_x003f_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9b073c-6951-426e-b699-ae036ed9b853" elementFormDefault="qualified">
    <xsd:import namespace="http://schemas.microsoft.com/office/2006/documentManagement/types"/>
    <xsd:import namespace="http://schemas.microsoft.com/office/infopath/2007/PartnerControls"/>
    <xsd:element name="SharedWithUsers" ma:index="8" nillable="true" ma:displayName="Sdílí se s"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LastSharedByUser" ma:index="10" nillable="true" ma:displayName="Naposledy sdílel(a)" ma:description="" ma:internalName="LastSharedByUser" ma:readOnly="true">
      <xsd:simpleType>
        <xsd:restriction base="dms:Note">
          <xsd:maxLength value="255"/>
        </xsd:restriction>
      </xsd:simpleType>
    </xsd:element>
    <xsd:element name="LastSharedByTime" ma:index="11" nillable="true" ma:displayName="Čas posledního sdílení" ma:description="" ma:internalName="LastSharedByTime" ma:readOnly="true">
      <xsd:simpleType>
        <xsd:restriction base="dms:DateTime"/>
      </xsd:simpleType>
    </xsd:element>
    <xsd:element name="TaxCatchAll" ma:index="26" nillable="true" ma:displayName="Taxonomy Catch All Column" ma:hidden="true" ma:list="{6b252ddb-66e4-461d-a234-59bbba92a5f1}" ma:internalName="TaxCatchAll" ma:showField="CatchAllData" ma:web="999b073c-6951-426e-b699-ae036ed9b85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304b7f2-48af-4e5e-858a-a059f9af620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N_x00e1_hled" ma:index="22" nillable="true" ma:displayName="Náhled" ma:format="Thumbnail" ma:internalName="N_x00e1_hled">
      <xsd:simpleType>
        <xsd:restriction base="dms:Unknow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Značky obrázků" ma:readOnly="false" ma:fieldId="{5cf76f15-5ced-4ddc-b409-7134ff3c332f}" ma:taxonomyMulti="true" ma:sspId="c77191b3-c6b2-4668-bae7-81267adb35ea" ma:termSetId="09814cd3-568e-fe90-9814-8d621ff8fb84" ma:anchorId="fba54fb3-c3e1-fe81-a776-ca4b69148c4d" ma:open="true" ma:isKeyword="false">
      <xsd:complexType>
        <xsd:sequence>
          <xsd:element ref="pc:Terms" minOccurs="0" maxOccurs="1"/>
        </xsd:sequence>
      </xsd:complexType>
    </xsd:element>
    <xsd:element name="Vyu_x017e_ijeme_x003f_" ma:index="27" nillable="true" ma:displayName="Využijeme? " ma:default="1" ma:format="Dropdown" ma:internalName="Vyu_x017e_ijeme_x003f_">
      <xsd:simpleType>
        <xsd:restriction base="dms:Boolean"/>
      </xsd:simpleType>
    </xsd:element>
    <xsd:element name="Vyu_x017e_ijeme_x003f_0" ma:index="28" ma:displayName="Využijeme?" ma:default="1" ma:format="Dropdown" ma:internalName="Vyu_x017e_ijeme_x003f_0">
      <xsd:simpleType>
        <xsd:restriction base="dms:Boolean"/>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11BDE5-ECAF-4A5D-9F70-E7925342DE62}">
  <ds:schemaRefs>
    <ds:schemaRef ds:uri="http://schemas.microsoft.com/office/2006/metadata/properties"/>
    <ds:schemaRef ds:uri="http://schemas.microsoft.com/office/infopath/2007/PartnerControls"/>
    <ds:schemaRef ds:uri="7304b7f2-48af-4e5e-858a-a059f9af6206"/>
    <ds:schemaRef ds:uri="999b073c-6951-426e-b699-ae036ed9b853"/>
  </ds:schemaRefs>
</ds:datastoreItem>
</file>

<file path=customXml/itemProps2.xml><?xml version="1.0" encoding="utf-8"?>
<ds:datastoreItem xmlns:ds="http://schemas.openxmlformats.org/officeDocument/2006/customXml" ds:itemID="{C4EDF654-95A4-4314-BE1B-8DCDBB383C49}">
  <ds:schemaRefs>
    <ds:schemaRef ds:uri="http://schemas.microsoft.com/sharepoint/v3/contenttype/forms"/>
  </ds:schemaRefs>
</ds:datastoreItem>
</file>

<file path=customXml/itemProps3.xml><?xml version="1.0" encoding="utf-8"?>
<ds:datastoreItem xmlns:ds="http://schemas.openxmlformats.org/officeDocument/2006/customXml" ds:itemID="{142B9AA6-11F1-412A-B480-B0549B85A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9b073c-6951-426e-b699-ae036ed9b853"/>
    <ds:schemaRef ds:uri="7304b7f2-48af-4e5e-858a-a059f9af6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681</TotalTime>
  <Words>1367</Words>
  <Application>Microsoft Office PowerPoint</Application>
  <PresentationFormat>Custom</PresentationFormat>
  <Paragraphs>120</Paragraphs>
  <Slides>27</Slides>
  <Notes>22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Náborová (Verča)</dc:title>
  <cp:lastModifiedBy>Ormaniecova Veronika</cp:lastModifiedBy>
  <cp:revision>28</cp:revision>
  <dcterms:created xsi:type="dcterms:W3CDTF">2006-08-16T00:00:00Z</dcterms:created>
  <dcterms:modified xsi:type="dcterms:W3CDTF">2024-11-06T07:47:10Z</dcterms:modified>
  <dc:identifier>DAGNNTtHkgY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0x010100FD969ECDC4B4864F866388EFCB87132D</vt:lpwstr>
  </property>
</Properties>
</file>